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2"/>
  </p:notesMasterIdLst>
  <p:sldIdLst>
    <p:sldId id="315" r:id="rId2"/>
    <p:sldId id="256" r:id="rId3"/>
    <p:sldId id="314" r:id="rId4"/>
    <p:sldId id="316" r:id="rId5"/>
    <p:sldId id="291" r:id="rId6"/>
    <p:sldId id="292" r:id="rId7"/>
    <p:sldId id="296" r:id="rId8"/>
    <p:sldId id="359" r:id="rId9"/>
    <p:sldId id="360" r:id="rId10"/>
    <p:sldId id="300" r:id="rId11"/>
    <p:sldId id="289" r:id="rId12"/>
    <p:sldId id="301" r:id="rId13"/>
    <p:sldId id="361" r:id="rId14"/>
    <p:sldId id="362" r:id="rId15"/>
    <p:sldId id="363" r:id="rId16"/>
    <p:sldId id="297" r:id="rId17"/>
    <p:sldId id="364" r:id="rId18"/>
    <p:sldId id="302" r:id="rId19"/>
    <p:sldId id="295" r:id="rId20"/>
    <p:sldId id="294" r:id="rId21"/>
    <p:sldId id="304" r:id="rId22"/>
    <p:sldId id="267" r:id="rId23"/>
    <p:sldId id="305" r:id="rId24"/>
    <p:sldId id="260" r:id="rId25"/>
    <p:sldId id="306" r:id="rId26"/>
    <p:sldId id="293" r:id="rId27"/>
    <p:sldId id="263" r:id="rId28"/>
    <p:sldId id="264" r:id="rId29"/>
    <p:sldId id="308" r:id="rId30"/>
    <p:sldId id="259" r:id="rId31"/>
    <p:sldId id="309" r:id="rId32"/>
    <p:sldId id="299" r:id="rId33"/>
    <p:sldId id="310" r:id="rId34"/>
    <p:sldId id="311" r:id="rId35"/>
    <p:sldId id="312" r:id="rId36"/>
    <p:sldId id="313" r:id="rId37"/>
    <p:sldId id="280" r:id="rId38"/>
    <p:sldId id="281" r:id="rId39"/>
    <p:sldId id="282" r:id="rId40"/>
    <p:sldId id="283" r:id="rId41"/>
  </p:sldIdLst>
  <p:sldSz cx="9144000" cy="5143500" type="screen16x9"/>
  <p:notesSz cx="6858000" cy="9144000"/>
  <p:embeddedFontLst>
    <p:embeddedFont>
      <p:font typeface="DM Sans" pitchFamily="2" charset="0"/>
      <p:regular r:id="rId43"/>
      <p:bold r:id="rId44"/>
      <p:italic r:id="rId45"/>
      <p:boldItalic r:id="rId46"/>
    </p:embeddedFont>
    <p:embeddedFont>
      <p:font typeface="Funnel Display" panose="020B0604020202020204" charset="0"/>
      <p:regular r:id="rId47"/>
      <p:bold r:id="rId48"/>
    </p:embeddedFont>
    <p:embeddedFont>
      <p:font typeface="Inter" panose="020B0604020202020204" charset="0"/>
      <p:regular r:id="rId49"/>
      <p:bold r:id="rId50"/>
      <p:italic r:id="rId51"/>
      <p:boldItalic r:id="rId52"/>
    </p:embeddedFont>
    <p:embeddedFont>
      <p:font typeface="Microsoft YaHei" panose="020B0503020204020204" pitchFamily="34" charset="-122"/>
      <p:regular r:id="rId53"/>
      <p:bold r:id="rId54"/>
    </p:embeddedFont>
    <p:embeddedFont>
      <p:font typeface="Montserrat" panose="00000500000000000000" pitchFamily="2" charset="-93"/>
      <p:regular r:id="rId55"/>
      <p:bold r:id="rId56"/>
      <p:italic r:id="rId57"/>
      <p:boldItalic r:id="rId58"/>
    </p:embeddedFont>
    <p:embeddedFont>
      <p:font typeface="Noto Sans Light" panose="020B0604020202020204" charset="0"/>
      <p:regular r:id="rId59"/>
    </p:embeddedFont>
    <p:embeddedFont>
      <p:font typeface="Nunito Light" pitchFamily="2" charset="-93"/>
      <p:regular r:id="rId60"/>
      <p:italic r:id="rId61"/>
    </p:embeddedFont>
    <p:embeddedFont>
      <p:font typeface="Roboto" panose="02000000000000000000" pitchFamily="2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B0AACA-BE87-4FAA-883E-71A35F7A2635}">
  <a:tblStyle styleId="{1DB0AACA-BE87-4FAA-883E-71A35F7A26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468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23CCA749-B137-6C5C-CF3A-952B2BCC3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fce81f19_0_45:notes">
            <a:extLst>
              <a:ext uri="{FF2B5EF4-FFF2-40B4-BE49-F238E27FC236}">
                <a16:creationId xmlns:a16="http://schemas.microsoft.com/office/drawing/2014/main" id="{4DD6A298-6406-5CBA-C1C5-55BAC7F42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6" name="Google Shape;96;g4dfce81f19_0_45:notes">
            <a:extLst>
              <a:ext uri="{FF2B5EF4-FFF2-40B4-BE49-F238E27FC236}">
                <a16:creationId xmlns:a16="http://schemas.microsoft.com/office/drawing/2014/main" id="{9461FB9B-0E8A-45FA-5646-7595B7F32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552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A4108DF5-5E9D-9A29-2181-50DEE5A4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fce81f19_0_45:notes">
            <a:extLst>
              <a:ext uri="{FF2B5EF4-FFF2-40B4-BE49-F238E27FC236}">
                <a16:creationId xmlns:a16="http://schemas.microsoft.com/office/drawing/2014/main" id="{1974EDA7-87DB-E16C-ACBB-9827C4455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6" name="Google Shape;96;g4dfce81f19_0_45:notes">
            <a:extLst>
              <a:ext uri="{FF2B5EF4-FFF2-40B4-BE49-F238E27FC236}">
                <a16:creationId xmlns:a16="http://schemas.microsoft.com/office/drawing/2014/main" id="{B8992992-7A16-AC92-F0DD-203364DE30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22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C73F52C2-DD94-0859-E309-99965923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bffbd1fc_0_732:notes">
            <a:extLst>
              <a:ext uri="{FF2B5EF4-FFF2-40B4-BE49-F238E27FC236}">
                <a16:creationId xmlns:a16="http://schemas.microsoft.com/office/drawing/2014/main" id="{1AE9E39C-78D5-51D1-3D22-E188751D1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6" name="Google Shape;186;g339bffbd1fc_0_732:notes">
            <a:extLst>
              <a:ext uri="{FF2B5EF4-FFF2-40B4-BE49-F238E27FC236}">
                <a16:creationId xmlns:a16="http://schemas.microsoft.com/office/drawing/2014/main" id="{B7C8B85E-259D-C6FF-7485-9F14ACBE5B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931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BEAD3B6A-3657-55D6-23F4-EAC7FEBC1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9bffbd1fc_0_374:notes">
            <a:extLst>
              <a:ext uri="{FF2B5EF4-FFF2-40B4-BE49-F238E27FC236}">
                <a16:creationId xmlns:a16="http://schemas.microsoft.com/office/drawing/2014/main" id="{F4BBB11C-F8CB-480E-D181-3466EF19D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9" name="Google Shape;139;g339bffbd1fc_0_374:notes">
            <a:extLst>
              <a:ext uri="{FF2B5EF4-FFF2-40B4-BE49-F238E27FC236}">
                <a16:creationId xmlns:a16="http://schemas.microsoft.com/office/drawing/2014/main" id="{5C049B92-5714-739B-3F66-627828CBD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050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174AB24A-34DD-8CAB-3C17-A24680256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9bffbd1fc_0_374:notes">
            <a:extLst>
              <a:ext uri="{FF2B5EF4-FFF2-40B4-BE49-F238E27FC236}">
                <a16:creationId xmlns:a16="http://schemas.microsoft.com/office/drawing/2014/main" id="{9ADEE2CD-3AD0-E554-9A90-7FB619E20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9" name="Google Shape;139;g339bffbd1fc_0_374:notes">
            <a:extLst>
              <a:ext uri="{FF2B5EF4-FFF2-40B4-BE49-F238E27FC236}">
                <a16:creationId xmlns:a16="http://schemas.microsoft.com/office/drawing/2014/main" id="{7977A7BA-D565-AE6E-141D-631EF6B0F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19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8C272BDE-755D-CA8C-BF4F-ED1119359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9bffbd1fc_5_4:notes">
            <a:extLst>
              <a:ext uri="{FF2B5EF4-FFF2-40B4-BE49-F238E27FC236}">
                <a16:creationId xmlns:a16="http://schemas.microsoft.com/office/drawing/2014/main" id="{F0188093-7771-4548-4DE9-877ACCFACD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1" name="Google Shape;131;g339bffbd1fc_5_4:notes">
            <a:extLst>
              <a:ext uri="{FF2B5EF4-FFF2-40B4-BE49-F238E27FC236}">
                <a16:creationId xmlns:a16="http://schemas.microsoft.com/office/drawing/2014/main" id="{4B9A1D10-A08A-F5F0-5B68-0AE98049EB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867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A5E13F18-2F3C-ABD6-5463-5E0C9381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9bffbd1fc_0_503:notes">
            <a:extLst>
              <a:ext uri="{FF2B5EF4-FFF2-40B4-BE49-F238E27FC236}">
                <a16:creationId xmlns:a16="http://schemas.microsoft.com/office/drawing/2014/main" id="{B2B8BBD9-56A8-E527-EA77-D0A38FD51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4" name="Google Shape;104;g339bffbd1fc_0_503:notes">
            <a:extLst>
              <a:ext uri="{FF2B5EF4-FFF2-40B4-BE49-F238E27FC236}">
                <a16:creationId xmlns:a16="http://schemas.microsoft.com/office/drawing/2014/main" id="{2A26DD1D-EBF9-2E03-8F40-FC4FDA052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20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>
          <a:extLst>
            <a:ext uri="{FF2B5EF4-FFF2-40B4-BE49-F238E27FC236}">
              <a16:creationId xmlns:a16="http://schemas.microsoft.com/office/drawing/2014/main" id="{272ECE0C-7E0F-2F04-0877-B20B784DD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9bffbd1fc_0_289:notes">
            <a:extLst>
              <a:ext uri="{FF2B5EF4-FFF2-40B4-BE49-F238E27FC236}">
                <a16:creationId xmlns:a16="http://schemas.microsoft.com/office/drawing/2014/main" id="{CD6EF716-9FAF-6ADC-A3D5-CBF90467E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" name="Google Shape;154;g339bffbd1fc_0_289:notes">
            <a:extLst>
              <a:ext uri="{FF2B5EF4-FFF2-40B4-BE49-F238E27FC236}">
                <a16:creationId xmlns:a16="http://schemas.microsoft.com/office/drawing/2014/main" id="{6472E347-C3AB-203C-F930-9195A5BE1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84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bffbd1fc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6" name="Google Shape;186;g339bffbd1fc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3B6EAD6F-713C-E429-016F-3445020E8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bffbd1fc_0_732:notes">
            <a:extLst>
              <a:ext uri="{FF2B5EF4-FFF2-40B4-BE49-F238E27FC236}">
                <a16:creationId xmlns:a16="http://schemas.microsoft.com/office/drawing/2014/main" id="{BA7CE744-D1D1-BB71-4027-8208206FB9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6" name="Google Shape;186;g339bffbd1fc_0_732:notes">
            <a:extLst>
              <a:ext uri="{FF2B5EF4-FFF2-40B4-BE49-F238E27FC236}">
                <a16:creationId xmlns:a16="http://schemas.microsoft.com/office/drawing/2014/main" id="{090E0D27-39BE-C982-1E9F-96D0567D8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24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6" name="Google Shape;9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9bffbd1fc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1" name="Google Shape;131;g339bffbd1fc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>
          <a:extLst>
            <a:ext uri="{FF2B5EF4-FFF2-40B4-BE49-F238E27FC236}">
              <a16:creationId xmlns:a16="http://schemas.microsoft.com/office/drawing/2014/main" id="{1E9A7D7F-DB5E-5B00-7F1D-0BF3A514C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9bffbd1fc_0_289:notes">
            <a:extLst>
              <a:ext uri="{FF2B5EF4-FFF2-40B4-BE49-F238E27FC236}">
                <a16:creationId xmlns:a16="http://schemas.microsoft.com/office/drawing/2014/main" id="{04115D0A-2693-C0F7-3CD5-59BEA50D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" name="Google Shape;154;g339bffbd1fc_0_289:notes">
            <a:extLst>
              <a:ext uri="{FF2B5EF4-FFF2-40B4-BE49-F238E27FC236}">
                <a16:creationId xmlns:a16="http://schemas.microsoft.com/office/drawing/2014/main" id="{82CE841F-FAE5-BE7E-AFCC-F68A375EB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134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FB1F9C6C-7AE5-6DB1-DB78-10E61D282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9bffbd1fc_0_374:notes">
            <a:extLst>
              <a:ext uri="{FF2B5EF4-FFF2-40B4-BE49-F238E27FC236}">
                <a16:creationId xmlns:a16="http://schemas.microsoft.com/office/drawing/2014/main" id="{9013B218-DE5B-550A-9C92-6ED0A16B6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9" name="Google Shape;139;g339bffbd1fc_0_374:notes">
            <a:extLst>
              <a:ext uri="{FF2B5EF4-FFF2-40B4-BE49-F238E27FC236}">
                <a16:creationId xmlns:a16="http://schemas.microsoft.com/office/drawing/2014/main" id="{EBC9C685-BC3D-D3A9-08C1-30FDD814B4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537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9bffbd1f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" name="Google Shape;154;g339bffbd1f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9bffbd1fc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2" name="Google Shape;162;g339bffbd1fc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45FE124B-7C57-8254-2B20-54D5F7CB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bffbd1fc_0_732:notes">
            <a:extLst>
              <a:ext uri="{FF2B5EF4-FFF2-40B4-BE49-F238E27FC236}">
                <a16:creationId xmlns:a16="http://schemas.microsoft.com/office/drawing/2014/main" id="{CD49C5B9-33CA-FE58-C1F0-7136095B1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6" name="Google Shape;186;g339bffbd1fc_0_732:notes">
            <a:extLst>
              <a:ext uri="{FF2B5EF4-FFF2-40B4-BE49-F238E27FC236}">
                <a16:creationId xmlns:a16="http://schemas.microsoft.com/office/drawing/2014/main" id="{F73AA0F8-6CBE-E2EF-A167-0AB4C7F9D0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08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9bffbd1fc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3" name="Google Shape;123;g339bffbd1fc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A38D6C6D-CAB2-E093-8D78-E9B7EF88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9bffbd1fc_5_4:notes">
            <a:extLst>
              <a:ext uri="{FF2B5EF4-FFF2-40B4-BE49-F238E27FC236}">
                <a16:creationId xmlns:a16="http://schemas.microsoft.com/office/drawing/2014/main" id="{D0C5A328-0385-B2A8-C8D3-5AEB173D4C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1" name="Google Shape;131;g339bffbd1fc_5_4:notes">
            <a:extLst>
              <a:ext uri="{FF2B5EF4-FFF2-40B4-BE49-F238E27FC236}">
                <a16:creationId xmlns:a16="http://schemas.microsoft.com/office/drawing/2014/main" id="{AFA55ED2-8FD4-9407-5B4A-467A84D946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023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11B554D7-33B2-E525-560E-8D48A3FF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de815af24_0_23:notes">
            <a:extLst>
              <a:ext uri="{FF2B5EF4-FFF2-40B4-BE49-F238E27FC236}">
                <a16:creationId xmlns:a16="http://schemas.microsoft.com/office/drawing/2014/main" id="{C2893470-0FA9-D690-96A4-3D8D45F5A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6" name="Google Shape;216;g34de815af24_0_23:notes">
            <a:extLst>
              <a:ext uri="{FF2B5EF4-FFF2-40B4-BE49-F238E27FC236}">
                <a16:creationId xmlns:a16="http://schemas.microsoft.com/office/drawing/2014/main" id="{3DAD77BA-87EB-F975-C83A-3E158EBC2E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776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1E89A821-33F7-B8D0-0277-A10D7D33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bffbd1fc_0_732:notes">
            <a:extLst>
              <a:ext uri="{FF2B5EF4-FFF2-40B4-BE49-F238E27FC236}">
                <a16:creationId xmlns:a16="http://schemas.microsoft.com/office/drawing/2014/main" id="{44F7B1B2-A00C-D79E-4F03-284E256E5E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6" name="Google Shape;186;g339bffbd1fc_0_732:notes">
            <a:extLst>
              <a:ext uri="{FF2B5EF4-FFF2-40B4-BE49-F238E27FC236}">
                <a16:creationId xmlns:a16="http://schemas.microsoft.com/office/drawing/2014/main" id="{4D747B3F-2FF6-453E-86AC-E3FBF7F7D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15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C5A741CA-F821-5C22-3CFC-1BBF7565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fce81f19_0_45:notes">
            <a:extLst>
              <a:ext uri="{FF2B5EF4-FFF2-40B4-BE49-F238E27FC236}">
                <a16:creationId xmlns:a16="http://schemas.microsoft.com/office/drawing/2014/main" id="{B289C5F0-1743-2C2E-FBDC-244A026CC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6" name="Google Shape;96;g4dfce81f19_0_45:notes">
            <a:extLst>
              <a:ext uri="{FF2B5EF4-FFF2-40B4-BE49-F238E27FC236}">
                <a16:creationId xmlns:a16="http://schemas.microsoft.com/office/drawing/2014/main" id="{5B38C0D0-578A-66E3-BECC-11ED468B4F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314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A5E12F3B-5E36-F20B-0CC1-1BD6E8F5F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de815af24_0_23:notes">
            <a:extLst>
              <a:ext uri="{FF2B5EF4-FFF2-40B4-BE49-F238E27FC236}">
                <a16:creationId xmlns:a16="http://schemas.microsoft.com/office/drawing/2014/main" id="{A5A2DFE5-4CEA-04EB-5835-9CC24293DF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6" name="Google Shape;216;g34de815af24_0_23:notes">
            <a:extLst>
              <a:ext uri="{FF2B5EF4-FFF2-40B4-BE49-F238E27FC236}">
                <a16:creationId xmlns:a16="http://schemas.microsoft.com/office/drawing/2014/main" id="{F401D863-BB3D-5304-4B63-2993FC5DB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315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>
          <a:extLst>
            <a:ext uri="{FF2B5EF4-FFF2-40B4-BE49-F238E27FC236}">
              <a16:creationId xmlns:a16="http://schemas.microsoft.com/office/drawing/2014/main" id="{0ED18165-1D14-3BD0-A411-FC81B56E4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9bffbd1fc_0_289:notes">
            <a:extLst>
              <a:ext uri="{FF2B5EF4-FFF2-40B4-BE49-F238E27FC236}">
                <a16:creationId xmlns:a16="http://schemas.microsoft.com/office/drawing/2014/main" id="{3D093F25-5580-FEF5-83A3-6968BAC2C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" name="Google Shape;154;g339bffbd1fc_0_289:notes">
            <a:extLst>
              <a:ext uri="{FF2B5EF4-FFF2-40B4-BE49-F238E27FC236}">
                <a16:creationId xmlns:a16="http://schemas.microsoft.com/office/drawing/2014/main" id="{093A6E03-AC73-B0AC-CD7F-097F05199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766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>
          <a:extLst>
            <a:ext uri="{FF2B5EF4-FFF2-40B4-BE49-F238E27FC236}">
              <a16:creationId xmlns:a16="http://schemas.microsoft.com/office/drawing/2014/main" id="{6CCB6726-8619-8D0D-D611-2996F7ED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9bffbd1fc_5_4:notes">
            <a:extLst>
              <a:ext uri="{FF2B5EF4-FFF2-40B4-BE49-F238E27FC236}">
                <a16:creationId xmlns:a16="http://schemas.microsoft.com/office/drawing/2014/main" id="{F7276E75-BC8D-A918-2DCC-C57B9213E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1" name="Google Shape;131;g339bffbd1fc_5_4:notes">
            <a:extLst>
              <a:ext uri="{FF2B5EF4-FFF2-40B4-BE49-F238E27FC236}">
                <a16:creationId xmlns:a16="http://schemas.microsoft.com/office/drawing/2014/main" id="{5A3F3E8B-90EF-E336-E6A8-D61EF6690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56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4AD3CCC9-5C0B-96D4-0732-624ADC7E3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9bffbd1fc_0_503:notes">
            <a:extLst>
              <a:ext uri="{FF2B5EF4-FFF2-40B4-BE49-F238E27FC236}">
                <a16:creationId xmlns:a16="http://schemas.microsoft.com/office/drawing/2014/main" id="{F3D1B280-0AFB-075F-0964-D71EDB383D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4" name="Google Shape;104;g339bffbd1fc_0_503:notes">
            <a:extLst>
              <a:ext uri="{FF2B5EF4-FFF2-40B4-BE49-F238E27FC236}">
                <a16:creationId xmlns:a16="http://schemas.microsoft.com/office/drawing/2014/main" id="{456698DA-C643-A5A2-BB81-59D35F77D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00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>
          <a:extLst>
            <a:ext uri="{FF2B5EF4-FFF2-40B4-BE49-F238E27FC236}">
              <a16:creationId xmlns:a16="http://schemas.microsoft.com/office/drawing/2014/main" id="{6996C547-8F25-1BE4-AF1C-3D75B9F2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9bffbd1fc_0_503:notes">
            <a:extLst>
              <a:ext uri="{FF2B5EF4-FFF2-40B4-BE49-F238E27FC236}">
                <a16:creationId xmlns:a16="http://schemas.microsoft.com/office/drawing/2014/main" id="{42B20979-0C17-5A32-C293-10BFC4E59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4" name="Google Shape;104;g339bffbd1fc_0_503:notes">
            <a:extLst>
              <a:ext uri="{FF2B5EF4-FFF2-40B4-BE49-F238E27FC236}">
                <a16:creationId xmlns:a16="http://schemas.microsoft.com/office/drawing/2014/main" id="{D80DBB97-E968-25A1-E66D-2F9A785C1B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508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>
          <a:extLst>
            <a:ext uri="{FF2B5EF4-FFF2-40B4-BE49-F238E27FC236}">
              <a16:creationId xmlns:a16="http://schemas.microsoft.com/office/drawing/2014/main" id="{AEE344B3-3FF0-5203-F982-F1841331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9bffbd1fc_0_289:notes">
            <a:extLst>
              <a:ext uri="{FF2B5EF4-FFF2-40B4-BE49-F238E27FC236}">
                <a16:creationId xmlns:a16="http://schemas.microsoft.com/office/drawing/2014/main" id="{E8257818-947E-699F-9704-7AECAABCE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" name="Google Shape;154;g339bffbd1fc_0_289:notes">
            <a:extLst>
              <a:ext uri="{FF2B5EF4-FFF2-40B4-BE49-F238E27FC236}">
                <a16:creationId xmlns:a16="http://schemas.microsoft.com/office/drawing/2014/main" id="{DDC6BE9D-223C-6687-AD29-C5F4E85CC5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35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BECDA-7CAA-4B4E-B5D9-A664E126C9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95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AB4F25CC-CDB2-437A-ECC2-F217EA4D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fce81f19_0_45:notes">
            <a:extLst>
              <a:ext uri="{FF2B5EF4-FFF2-40B4-BE49-F238E27FC236}">
                <a16:creationId xmlns:a16="http://schemas.microsoft.com/office/drawing/2014/main" id="{954520D0-6685-A7BB-F115-114ACD132B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6" name="Google Shape;96;g4dfce81f19_0_45:notes">
            <a:extLst>
              <a:ext uri="{FF2B5EF4-FFF2-40B4-BE49-F238E27FC236}">
                <a16:creationId xmlns:a16="http://schemas.microsoft.com/office/drawing/2014/main" id="{C58A9276-B81D-64FB-FB5D-87F0B8D2E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2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6CBEF753-B94F-930C-9AB3-855CEB01E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fce81f19_0_45:notes">
            <a:extLst>
              <a:ext uri="{FF2B5EF4-FFF2-40B4-BE49-F238E27FC236}">
                <a16:creationId xmlns:a16="http://schemas.microsoft.com/office/drawing/2014/main" id="{B7461C98-3D02-B862-5DB4-BEB20E5600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96" name="Google Shape;96;g4dfce81f19_0_45:notes">
            <a:extLst>
              <a:ext uri="{FF2B5EF4-FFF2-40B4-BE49-F238E27FC236}">
                <a16:creationId xmlns:a16="http://schemas.microsoft.com/office/drawing/2014/main" id="{F5CD4547-C9C8-EAE0-FF20-9456F51BC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44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shadow-background-natural-palm-leaves.jpg"/>
          <p:cNvPicPr preferRelativeResize="0"/>
          <p:nvPr/>
        </p:nvPicPr>
        <p:blipFill rotWithShape="1">
          <a:blip r:embed="rId2">
            <a:alphaModFix/>
          </a:blip>
          <a:srcRect b="1559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43300" y="259500"/>
            <a:ext cx="8657400" cy="46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70625" y="828100"/>
            <a:ext cx="8116200" cy="13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7100" y="3834200"/>
            <a:ext cx="80298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2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 title="silhouette-person-city (2).jpg"/>
          <p:cNvPicPr preferRelativeResize="0"/>
          <p:nvPr/>
        </p:nvPicPr>
        <p:blipFill rotWithShape="1">
          <a:blip r:embed="rId2">
            <a:alphaModFix/>
          </a:blip>
          <a:srcRect b="15419"/>
          <a:stretch/>
        </p:blipFill>
        <p:spPr>
          <a:xfrm>
            <a:off x="-2" y="0"/>
            <a:ext cx="9144003" cy="51435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243300" y="259500"/>
            <a:ext cx="8657400" cy="46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571475" y="521225"/>
            <a:ext cx="80010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840200" y="1274600"/>
            <a:ext cx="5583900" cy="3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2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483675" y="238188"/>
            <a:ext cx="46443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228550" y="233400"/>
            <a:ext cx="3009000" cy="4676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483675" y="1715200"/>
            <a:ext cx="4644300" cy="28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08600" y="3163350"/>
            <a:ext cx="43836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>
            <a:off x="437825" y="460350"/>
            <a:ext cx="1332600" cy="6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>
            <a:spLocks noGrp="1"/>
          </p:cNvSpPr>
          <p:nvPr>
            <p:ph type="pic" idx="3"/>
          </p:nvPr>
        </p:nvSpPr>
        <p:spPr>
          <a:xfrm>
            <a:off x="6214025" y="151774"/>
            <a:ext cx="2760600" cy="4839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 title="monochromatic-urban-minimal-landscape (4).jpg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/>
          <p:nvPr/>
        </p:nvSpPr>
        <p:spPr>
          <a:xfrm>
            <a:off x="243300" y="259500"/>
            <a:ext cx="8657400" cy="46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544050" y="457800"/>
            <a:ext cx="8055900" cy="4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abstract-grainy-texture-background (2).jpg"/>
          <p:cNvPicPr preferRelativeResize="0"/>
          <p:nvPr/>
        </p:nvPicPr>
        <p:blipFill rotWithShape="1">
          <a:blip r:embed="rId2">
            <a:alphaModFix/>
          </a:blip>
          <a:srcRect b="15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243300" y="259500"/>
            <a:ext cx="8657400" cy="46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76150" y="1670492"/>
            <a:ext cx="4342200" cy="17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42675" y="2965200"/>
            <a:ext cx="3014700" cy="15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64025" y="424696"/>
            <a:ext cx="8598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60700"/>
            <a:ext cx="77040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 title="shadow-background-natural-palm-leaves.jpg"/>
          <p:cNvPicPr preferRelativeResize="0"/>
          <p:nvPr/>
        </p:nvPicPr>
        <p:blipFill rotWithShape="1">
          <a:blip r:embed="rId2">
            <a:alphaModFix/>
          </a:blip>
          <a:srcRect l="49537" r="49537"/>
          <a:stretch/>
        </p:blipFill>
        <p:spPr>
          <a:xfrm rot="5400000">
            <a:off x="4536451" y="591802"/>
            <a:ext cx="121375" cy="8737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4"/>
          <p:cNvCxnSpPr/>
          <p:nvPr/>
        </p:nvCxnSpPr>
        <p:spPr>
          <a:xfrm>
            <a:off x="218850" y="235950"/>
            <a:ext cx="870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5712000" y="4494125"/>
            <a:ext cx="2564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0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867750" y="4494125"/>
            <a:ext cx="2564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0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nnel Display"/>
              <a:buNone/>
              <a:defRPr sz="2400">
                <a:latin typeface="Funnel Display"/>
                <a:ea typeface="Funnel Display"/>
                <a:cs typeface="Funnel Display"/>
                <a:sym typeface="Funnel Display"/>
              </a:defRPr>
            </a:lvl9pPr>
          </a:lstStyle>
          <a:p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218850" y="235950"/>
            <a:ext cx="870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218850" y="235950"/>
            <a:ext cx="870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483675" y="529125"/>
            <a:ext cx="46443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7"/>
          <p:cNvSpPr>
            <a:spLocks noGrp="1"/>
          </p:cNvSpPr>
          <p:nvPr>
            <p:ph type="pic" idx="2"/>
          </p:nvPr>
        </p:nvSpPr>
        <p:spPr>
          <a:xfrm>
            <a:off x="228550" y="238200"/>
            <a:ext cx="3009000" cy="4676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3483675" y="1953400"/>
            <a:ext cx="4172400" cy="24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557100" y="1771800"/>
            <a:ext cx="56574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37" name="Google Shape;37;p8"/>
          <p:cNvCxnSpPr/>
          <p:nvPr/>
        </p:nvCxnSpPr>
        <p:spPr>
          <a:xfrm>
            <a:off x="218850" y="252463"/>
            <a:ext cx="870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8"/>
          <p:cNvCxnSpPr/>
          <p:nvPr/>
        </p:nvCxnSpPr>
        <p:spPr>
          <a:xfrm>
            <a:off x="218850" y="4891038"/>
            <a:ext cx="870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49538"/>
            <a:ext cx="6576000" cy="13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284000" y="28075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9" name="Google Shape;49;p11"/>
          <p:cNvCxnSpPr/>
          <p:nvPr/>
        </p:nvCxnSpPr>
        <p:spPr>
          <a:xfrm>
            <a:off x="218850" y="272663"/>
            <a:ext cx="870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11"/>
          <p:cNvCxnSpPr/>
          <p:nvPr/>
        </p:nvCxnSpPr>
        <p:spPr>
          <a:xfrm>
            <a:off x="218850" y="4870838"/>
            <a:ext cx="870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F13AC699-294C-5AB2-5052-3A6C667058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Hình ảnh 8" descr="Ảnh có chứa ngoài trời, thiên nhiên, đường phố, mưa&#10;&#10;Mô tả được tạo tự động">
            <a:extLst>
              <a:ext uri="{FF2B5EF4-FFF2-40B4-BE49-F238E27FC236}">
                <a16:creationId xmlns:a16="http://schemas.microsoft.com/office/drawing/2014/main" id="{A4AF4503-DE66-5259-58D9-91DDF7BBF4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62" b="4962"/>
          <a:stretch>
            <a:fillRect/>
          </a:stretch>
        </p:blipFill>
        <p:spPr>
          <a:xfrm>
            <a:off x="6827" y="0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3C04E9A5-EC9B-1FB1-CA83-8DD40AEE2EF4}"/>
              </a:ext>
            </a:extLst>
          </p:cNvPr>
          <p:cNvSpPr/>
          <p:nvPr/>
        </p:nvSpPr>
        <p:spPr>
          <a:xfrm>
            <a:off x="-13653" y="0"/>
            <a:ext cx="4572000" cy="5143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 dirty="0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97EEE64-8FFE-BBA6-1483-6F467D199F07}"/>
              </a:ext>
            </a:extLst>
          </p:cNvPr>
          <p:cNvSpPr/>
          <p:nvPr/>
        </p:nvSpPr>
        <p:spPr>
          <a:xfrm>
            <a:off x="4558347" y="0"/>
            <a:ext cx="4572000" cy="5143500"/>
          </a:xfrm>
          <a:prstGeom prst="rect">
            <a:avLst/>
          </a:prstGeom>
          <a:solidFill>
            <a:srgbClr val="F1EBE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 dirty="0"/>
          </a:p>
        </p:txBody>
      </p: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772AD633-5D94-7053-B461-255477A4005F}"/>
              </a:ext>
            </a:extLst>
          </p:cNvPr>
          <p:cNvSpPr txBox="1"/>
          <p:nvPr/>
        </p:nvSpPr>
        <p:spPr>
          <a:xfrm>
            <a:off x="1513683" y="1457295"/>
            <a:ext cx="3015569" cy="2389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925" b="1" dirty="0">
                <a:solidFill>
                  <a:schemeClr val="bg1">
                    <a:alpha val="10000"/>
                  </a:schemeClr>
                </a:solidFill>
                <a:latin typeface="Montserrat" panose="00000500000000000000" pitchFamily="2" charset="0"/>
              </a:rPr>
              <a:t>HE</a:t>
            </a:r>
            <a:endParaRPr lang="vi-VN" sz="14925" b="1" dirty="0">
              <a:solidFill>
                <a:schemeClr val="tx1">
                  <a:alpha val="1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5" name="Hộp Văn bản 64">
            <a:extLst>
              <a:ext uri="{FF2B5EF4-FFF2-40B4-BE49-F238E27FC236}">
                <a16:creationId xmlns:a16="http://schemas.microsoft.com/office/drawing/2014/main" id="{FA84C9A4-D4E2-F32D-B708-2CBF246D6773}"/>
              </a:ext>
            </a:extLst>
          </p:cNvPr>
          <p:cNvSpPr txBox="1"/>
          <p:nvPr/>
        </p:nvSpPr>
        <p:spPr>
          <a:xfrm>
            <a:off x="4359444" y="1487900"/>
            <a:ext cx="4112023" cy="2389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vi-VN"/>
            </a:defPPr>
            <a:lvl1pPr algn="ctr">
              <a:defRPr sz="19900" b="1">
                <a:solidFill>
                  <a:schemeClr val="bg1">
                    <a:alpha val="10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4925" dirty="0">
                <a:solidFill>
                  <a:srgbClr val="002060">
                    <a:alpha val="10000"/>
                  </a:srgbClr>
                </a:solidFill>
              </a:rPr>
              <a:t>LLO</a:t>
            </a:r>
            <a:endParaRPr lang="vi-VN" sz="14925" dirty="0">
              <a:solidFill>
                <a:srgbClr val="002060">
                  <a:alpha val="10000"/>
                </a:srgbClr>
              </a:solidFill>
            </a:endParaRPr>
          </a:p>
        </p:txBody>
      </p:sp>
      <p:pic>
        <p:nvPicPr>
          <p:cNvPr id="219" name="Picture 218" descr="A calculator and notepad on top of money&#10;&#10;AI-generated content may be incorrect.">
            <a:extLst>
              <a:ext uri="{FF2B5EF4-FFF2-40B4-BE49-F238E27FC236}">
                <a16:creationId xmlns:a16="http://schemas.microsoft.com/office/drawing/2014/main" id="{9CC58374-2DE7-62A0-43AE-87A35AF42C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2993418" y="5452006"/>
            <a:ext cx="3000245" cy="1951806"/>
          </a:xfrm>
          <a:prstGeom prst="rect">
            <a:avLst/>
          </a:prstGeom>
        </p:spPr>
      </p:pic>
      <p:grpSp>
        <p:nvGrpSpPr>
          <p:cNvPr id="220" name="Google Shape;54;p13">
            <a:extLst>
              <a:ext uri="{FF2B5EF4-FFF2-40B4-BE49-F238E27FC236}">
                <a16:creationId xmlns:a16="http://schemas.microsoft.com/office/drawing/2014/main" id="{ED6E73CB-C610-C197-AD95-ECBA845D8A55}"/>
              </a:ext>
            </a:extLst>
          </p:cNvPr>
          <p:cNvGrpSpPr/>
          <p:nvPr/>
        </p:nvGrpSpPr>
        <p:grpSpPr>
          <a:xfrm>
            <a:off x="9792331" y="161125"/>
            <a:ext cx="2359527" cy="2592340"/>
            <a:chOff x="697325" y="1177825"/>
            <a:chExt cx="3431350" cy="3356150"/>
          </a:xfrm>
        </p:grpSpPr>
        <p:sp>
          <p:nvSpPr>
            <p:cNvPr id="221" name="Google Shape;55;p13">
              <a:extLst>
                <a:ext uri="{FF2B5EF4-FFF2-40B4-BE49-F238E27FC236}">
                  <a16:creationId xmlns:a16="http://schemas.microsoft.com/office/drawing/2014/main" id="{A0C66908-6DEB-EE60-0493-3027365D7847}"/>
                </a:ext>
              </a:extLst>
            </p:cNvPr>
            <p:cNvSpPr/>
            <p:nvPr/>
          </p:nvSpPr>
          <p:spPr>
            <a:xfrm>
              <a:off x="2504025" y="3670175"/>
              <a:ext cx="1495600" cy="863800"/>
            </a:xfrm>
            <a:custGeom>
              <a:avLst/>
              <a:gdLst/>
              <a:ahLst/>
              <a:cxnLst/>
              <a:rect l="l" t="t" r="r" b="b"/>
              <a:pathLst>
                <a:path w="59824" h="34552" extrusionOk="0">
                  <a:moveTo>
                    <a:pt x="35027" y="1"/>
                  </a:moveTo>
                  <a:lnTo>
                    <a:pt x="1" y="20237"/>
                  </a:lnTo>
                  <a:lnTo>
                    <a:pt x="24766" y="34551"/>
                  </a:lnTo>
                  <a:lnTo>
                    <a:pt x="59824" y="14283"/>
                  </a:lnTo>
                  <a:lnTo>
                    <a:pt x="35027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6;p13">
              <a:extLst>
                <a:ext uri="{FF2B5EF4-FFF2-40B4-BE49-F238E27FC236}">
                  <a16:creationId xmlns:a16="http://schemas.microsoft.com/office/drawing/2014/main" id="{552507BE-90F1-82A8-62AD-7FE7ED09CF90}"/>
                </a:ext>
              </a:extLst>
            </p:cNvPr>
            <p:cNvSpPr/>
            <p:nvPr/>
          </p:nvSpPr>
          <p:spPr>
            <a:xfrm>
              <a:off x="2504025" y="3661475"/>
              <a:ext cx="1495600" cy="863000"/>
            </a:xfrm>
            <a:custGeom>
              <a:avLst/>
              <a:gdLst/>
              <a:ahLst/>
              <a:cxnLst/>
              <a:rect l="l" t="t" r="r" b="b"/>
              <a:pathLst>
                <a:path w="59824" h="34520" extrusionOk="0">
                  <a:moveTo>
                    <a:pt x="35027" y="0"/>
                  </a:moveTo>
                  <a:lnTo>
                    <a:pt x="1" y="20237"/>
                  </a:lnTo>
                  <a:lnTo>
                    <a:pt x="24766" y="34519"/>
                  </a:lnTo>
                  <a:lnTo>
                    <a:pt x="59824" y="14283"/>
                  </a:lnTo>
                  <a:lnTo>
                    <a:pt x="35027" y="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7;p13">
              <a:extLst>
                <a:ext uri="{FF2B5EF4-FFF2-40B4-BE49-F238E27FC236}">
                  <a16:creationId xmlns:a16="http://schemas.microsoft.com/office/drawing/2014/main" id="{46B2FCC2-390D-2B6C-1063-14AECD99D502}"/>
                </a:ext>
              </a:extLst>
            </p:cNvPr>
            <p:cNvSpPr/>
            <p:nvPr/>
          </p:nvSpPr>
          <p:spPr>
            <a:xfrm>
              <a:off x="3408175" y="3964700"/>
              <a:ext cx="390350" cy="225675"/>
            </a:xfrm>
            <a:custGeom>
              <a:avLst/>
              <a:gdLst/>
              <a:ahLst/>
              <a:cxnLst/>
              <a:rect l="l" t="t" r="r" b="b"/>
              <a:pathLst>
                <a:path w="15614" h="9027" extrusionOk="0">
                  <a:moveTo>
                    <a:pt x="7823" y="0"/>
                  </a:moveTo>
                  <a:lnTo>
                    <a:pt x="1" y="4497"/>
                  </a:lnTo>
                  <a:lnTo>
                    <a:pt x="7823" y="9026"/>
                  </a:lnTo>
                  <a:lnTo>
                    <a:pt x="15614" y="4497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8;p13">
              <a:extLst>
                <a:ext uri="{FF2B5EF4-FFF2-40B4-BE49-F238E27FC236}">
                  <a16:creationId xmlns:a16="http://schemas.microsoft.com/office/drawing/2014/main" id="{26D28CA7-B12A-EB88-2289-13A4B71F73DE}"/>
                </a:ext>
              </a:extLst>
            </p:cNvPr>
            <p:cNvSpPr/>
            <p:nvPr/>
          </p:nvSpPr>
          <p:spPr>
            <a:xfrm>
              <a:off x="3266475" y="4077925"/>
              <a:ext cx="189250" cy="109275"/>
            </a:xfrm>
            <a:custGeom>
              <a:avLst/>
              <a:gdLst/>
              <a:ahLst/>
              <a:cxnLst/>
              <a:rect l="l" t="t" r="r" b="b"/>
              <a:pathLst>
                <a:path w="7570" h="4371" extrusionOk="0">
                  <a:moveTo>
                    <a:pt x="1235" y="0"/>
                  </a:moveTo>
                  <a:lnTo>
                    <a:pt x="0" y="728"/>
                  </a:lnTo>
                  <a:lnTo>
                    <a:pt x="6334" y="4370"/>
                  </a:lnTo>
                  <a:lnTo>
                    <a:pt x="7569" y="36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9;p13">
              <a:extLst>
                <a:ext uri="{FF2B5EF4-FFF2-40B4-BE49-F238E27FC236}">
                  <a16:creationId xmlns:a16="http://schemas.microsoft.com/office/drawing/2014/main" id="{91CDB154-7038-85BC-72CE-2506D6F94DCB}"/>
                </a:ext>
              </a:extLst>
            </p:cNvPr>
            <p:cNvSpPr/>
            <p:nvPr/>
          </p:nvSpPr>
          <p:spPr>
            <a:xfrm>
              <a:off x="3169075" y="4021700"/>
              <a:ext cx="108500" cy="62575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1236" y="1"/>
                  </a:moveTo>
                  <a:lnTo>
                    <a:pt x="1" y="729"/>
                  </a:lnTo>
                  <a:lnTo>
                    <a:pt x="3104" y="2502"/>
                  </a:lnTo>
                  <a:lnTo>
                    <a:pt x="4340" y="1806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0;p13">
              <a:extLst>
                <a:ext uri="{FF2B5EF4-FFF2-40B4-BE49-F238E27FC236}">
                  <a16:creationId xmlns:a16="http://schemas.microsoft.com/office/drawing/2014/main" id="{49EC6417-0C7E-5127-1D5D-62AF599196CF}"/>
                </a:ext>
              </a:extLst>
            </p:cNvPr>
            <p:cNvSpPr/>
            <p:nvPr/>
          </p:nvSpPr>
          <p:spPr>
            <a:xfrm>
              <a:off x="2996500" y="3921950"/>
              <a:ext cx="183700" cy="106100"/>
            </a:xfrm>
            <a:custGeom>
              <a:avLst/>
              <a:gdLst/>
              <a:ahLst/>
              <a:cxnLst/>
              <a:rect l="l" t="t" r="r" b="b"/>
              <a:pathLst>
                <a:path w="7348" h="4244" extrusionOk="0">
                  <a:moveTo>
                    <a:pt x="1235" y="0"/>
                  </a:moveTo>
                  <a:lnTo>
                    <a:pt x="0" y="729"/>
                  </a:lnTo>
                  <a:lnTo>
                    <a:pt x="6112" y="4244"/>
                  </a:lnTo>
                  <a:lnTo>
                    <a:pt x="7347" y="3547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1;p13">
              <a:extLst>
                <a:ext uri="{FF2B5EF4-FFF2-40B4-BE49-F238E27FC236}">
                  <a16:creationId xmlns:a16="http://schemas.microsoft.com/office/drawing/2014/main" id="{F3CE1EBC-494E-998F-610E-B57D13792747}"/>
                </a:ext>
              </a:extLst>
            </p:cNvPr>
            <p:cNvSpPr/>
            <p:nvPr/>
          </p:nvSpPr>
          <p:spPr>
            <a:xfrm>
              <a:off x="3444600" y="4180850"/>
              <a:ext cx="102950" cy="59400"/>
            </a:xfrm>
            <a:custGeom>
              <a:avLst/>
              <a:gdLst/>
              <a:ahLst/>
              <a:cxnLst/>
              <a:rect l="l" t="t" r="r" b="b"/>
              <a:pathLst>
                <a:path w="4118" h="2376" extrusionOk="0">
                  <a:moveTo>
                    <a:pt x="1236" y="0"/>
                  </a:moveTo>
                  <a:lnTo>
                    <a:pt x="1" y="728"/>
                  </a:lnTo>
                  <a:lnTo>
                    <a:pt x="2883" y="2375"/>
                  </a:lnTo>
                  <a:lnTo>
                    <a:pt x="4118" y="164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2;p13">
              <a:extLst>
                <a:ext uri="{FF2B5EF4-FFF2-40B4-BE49-F238E27FC236}">
                  <a16:creationId xmlns:a16="http://schemas.microsoft.com/office/drawing/2014/main" id="{80AFF11A-0E86-048D-9D37-0B4B6294B095}"/>
                </a:ext>
              </a:extLst>
            </p:cNvPr>
            <p:cNvSpPr/>
            <p:nvPr/>
          </p:nvSpPr>
          <p:spPr>
            <a:xfrm>
              <a:off x="3015500" y="4007450"/>
              <a:ext cx="292950" cy="168675"/>
            </a:xfrm>
            <a:custGeom>
              <a:avLst/>
              <a:gdLst/>
              <a:ahLst/>
              <a:cxnLst/>
              <a:rect l="l" t="t" r="r" b="b"/>
              <a:pathLst>
                <a:path w="11718" h="6747" extrusionOk="0">
                  <a:moveTo>
                    <a:pt x="1267" y="1"/>
                  </a:moveTo>
                  <a:lnTo>
                    <a:pt x="0" y="697"/>
                  </a:lnTo>
                  <a:lnTo>
                    <a:pt x="10483" y="6746"/>
                  </a:lnTo>
                  <a:lnTo>
                    <a:pt x="11718" y="6018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3;p13">
              <a:extLst>
                <a:ext uri="{FF2B5EF4-FFF2-40B4-BE49-F238E27FC236}">
                  <a16:creationId xmlns:a16="http://schemas.microsoft.com/office/drawing/2014/main" id="{489B8E0E-9FC9-6EE9-A436-6AE9DDD6FA9A}"/>
                </a:ext>
              </a:extLst>
            </p:cNvPr>
            <p:cNvSpPr/>
            <p:nvPr/>
          </p:nvSpPr>
          <p:spPr>
            <a:xfrm>
              <a:off x="3297350" y="4169750"/>
              <a:ext cx="186075" cy="107700"/>
            </a:xfrm>
            <a:custGeom>
              <a:avLst/>
              <a:gdLst/>
              <a:ahLst/>
              <a:cxnLst/>
              <a:rect l="l" t="t" r="r" b="b"/>
              <a:pathLst>
                <a:path w="7443" h="4308" extrusionOk="0">
                  <a:moveTo>
                    <a:pt x="1235" y="1"/>
                  </a:moveTo>
                  <a:lnTo>
                    <a:pt x="0" y="729"/>
                  </a:lnTo>
                  <a:lnTo>
                    <a:pt x="6207" y="4308"/>
                  </a:lnTo>
                  <a:lnTo>
                    <a:pt x="7443" y="357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4;p13">
              <a:extLst>
                <a:ext uri="{FF2B5EF4-FFF2-40B4-BE49-F238E27FC236}">
                  <a16:creationId xmlns:a16="http://schemas.microsoft.com/office/drawing/2014/main" id="{BE407999-308A-62EC-157B-E5E3F0499910}"/>
                </a:ext>
              </a:extLst>
            </p:cNvPr>
            <p:cNvSpPr/>
            <p:nvPr/>
          </p:nvSpPr>
          <p:spPr>
            <a:xfrm>
              <a:off x="2932350" y="3959150"/>
              <a:ext cx="94250" cy="54650"/>
            </a:xfrm>
            <a:custGeom>
              <a:avLst/>
              <a:gdLst/>
              <a:ahLst/>
              <a:cxnLst/>
              <a:rect l="l" t="t" r="r" b="b"/>
              <a:pathLst>
                <a:path w="3770" h="2186" extrusionOk="0">
                  <a:moveTo>
                    <a:pt x="1236" y="1"/>
                  </a:moveTo>
                  <a:lnTo>
                    <a:pt x="1" y="729"/>
                  </a:lnTo>
                  <a:lnTo>
                    <a:pt x="2534" y="2186"/>
                  </a:lnTo>
                  <a:lnTo>
                    <a:pt x="3769" y="1458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5;p13">
              <a:extLst>
                <a:ext uri="{FF2B5EF4-FFF2-40B4-BE49-F238E27FC236}">
                  <a16:creationId xmlns:a16="http://schemas.microsoft.com/office/drawing/2014/main" id="{7CF7A9DD-5409-71B8-2D32-C92C77063F91}"/>
                </a:ext>
              </a:extLst>
            </p:cNvPr>
            <p:cNvSpPr/>
            <p:nvPr/>
          </p:nvSpPr>
          <p:spPr>
            <a:xfrm>
              <a:off x="3203125" y="4189550"/>
              <a:ext cx="148875" cy="85525"/>
            </a:xfrm>
            <a:custGeom>
              <a:avLst/>
              <a:gdLst/>
              <a:ahLst/>
              <a:cxnLst/>
              <a:rect l="l" t="t" r="r" b="b"/>
              <a:pathLst>
                <a:path w="5955" h="3421" extrusionOk="0">
                  <a:moveTo>
                    <a:pt x="1236" y="0"/>
                  </a:moveTo>
                  <a:lnTo>
                    <a:pt x="1" y="697"/>
                  </a:lnTo>
                  <a:lnTo>
                    <a:pt x="4719" y="3421"/>
                  </a:lnTo>
                  <a:lnTo>
                    <a:pt x="5954" y="272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6;p13">
              <a:extLst>
                <a:ext uri="{FF2B5EF4-FFF2-40B4-BE49-F238E27FC236}">
                  <a16:creationId xmlns:a16="http://schemas.microsoft.com/office/drawing/2014/main" id="{CCBE7E8E-3108-E496-67CB-D32670E7358C}"/>
                </a:ext>
              </a:extLst>
            </p:cNvPr>
            <p:cNvSpPr/>
            <p:nvPr/>
          </p:nvSpPr>
          <p:spPr>
            <a:xfrm>
              <a:off x="3013125" y="4079500"/>
              <a:ext cx="201125" cy="116400"/>
            </a:xfrm>
            <a:custGeom>
              <a:avLst/>
              <a:gdLst/>
              <a:ahLst/>
              <a:cxnLst/>
              <a:rect l="l" t="t" r="r" b="b"/>
              <a:pathLst>
                <a:path w="8045" h="4656" extrusionOk="0">
                  <a:moveTo>
                    <a:pt x="1267" y="0"/>
                  </a:moveTo>
                  <a:lnTo>
                    <a:pt x="0" y="729"/>
                  </a:lnTo>
                  <a:lnTo>
                    <a:pt x="6809" y="4656"/>
                  </a:lnTo>
                  <a:lnTo>
                    <a:pt x="8044" y="392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7;p13">
              <a:extLst>
                <a:ext uri="{FF2B5EF4-FFF2-40B4-BE49-F238E27FC236}">
                  <a16:creationId xmlns:a16="http://schemas.microsoft.com/office/drawing/2014/main" id="{66DFFC96-A480-BE22-63F0-A30A550644F1}"/>
                </a:ext>
              </a:extLst>
            </p:cNvPr>
            <p:cNvSpPr/>
            <p:nvPr/>
          </p:nvSpPr>
          <p:spPr>
            <a:xfrm>
              <a:off x="3340900" y="4268725"/>
              <a:ext cx="78400" cy="45150"/>
            </a:xfrm>
            <a:custGeom>
              <a:avLst/>
              <a:gdLst/>
              <a:ahLst/>
              <a:cxnLst/>
              <a:rect l="l" t="t" r="r" b="b"/>
              <a:pathLst>
                <a:path w="3136" h="1806" extrusionOk="0">
                  <a:moveTo>
                    <a:pt x="1235" y="0"/>
                  </a:moveTo>
                  <a:lnTo>
                    <a:pt x="0" y="729"/>
                  </a:lnTo>
                  <a:lnTo>
                    <a:pt x="1900" y="1805"/>
                  </a:lnTo>
                  <a:lnTo>
                    <a:pt x="3135" y="1109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8;p13">
              <a:extLst>
                <a:ext uri="{FF2B5EF4-FFF2-40B4-BE49-F238E27FC236}">
                  <a16:creationId xmlns:a16="http://schemas.microsoft.com/office/drawing/2014/main" id="{E87A48A4-9F56-108D-7D71-5FFC449C45C7}"/>
                </a:ext>
              </a:extLst>
            </p:cNvPr>
            <p:cNvSpPr/>
            <p:nvPr/>
          </p:nvSpPr>
          <p:spPr>
            <a:xfrm>
              <a:off x="2869025" y="3996375"/>
              <a:ext cx="155200" cy="89475"/>
            </a:xfrm>
            <a:custGeom>
              <a:avLst/>
              <a:gdLst/>
              <a:ahLst/>
              <a:cxnLst/>
              <a:rect l="l" t="t" r="r" b="b"/>
              <a:pathLst>
                <a:path w="6208" h="3579" extrusionOk="0">
                  <a:moveTo>
                    <a:pt x="1235" y="0"/>
                  </a:moveTo>
                  <a:lnTo>
                    <a:pt x="0" y="697"/>
                  </a:lnTo>
                  <a:lnTo>
                    <a:pt x="4972" y="3579"/>
                  </a:lnTo>
                  <a:lnTo>
                    <a:pt x="6207" y="2882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9;p13">
              <a:extLst>
                <a:ext uri="{FF2B5EF4-FFF2-40B4-BE49-F238E27FC236}">
                  <a16:creationId xmlns:a16="http://schemas.microsoft.com/office/drawing/2014/main" id="{B26FEB8D-2332-2B5D-1683-F2E7C178120F}"/>
                </a:ext>
              </a:extLst>
            </p:cNvPr>
            <p:cNvSpPr/>
            <p:nvPr/>
          </p:nvSpPr>
          <p:spPr>
            <a:xfrm>
              <a:off x="3334550" y="3727175"/>
              <a:ext cx="429150" cy="247850"/>
            </a:xfrm>
            <a:custGeom>
              <a:avLst/>
              <a:gdLst/>
              <a:ahLst/>
              <a:cxnLst/>
              <a:rect l="l" t="t" r="r" b="b"/>
              <a:pathLst>
                <a:path w="17166" h="9914" extrusionOk="0">
                  <a:moveTo>
                    <a:pt x="1267" y="1"/>
                  </a:moveTo>
                  <a:lnTo>
                    <a:pt x="1" y="729"/>
                  </a:lnTo>
                  <a:lnTo>
                    <a:pt x="15930" y="9913"/>
                  </a:lnTo>
                  <a:lnTo>
                    <a:pt x="17165" y="9185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0;p13">
              <a:extLst>
                <a:ext uri="{FF2B5EF4-FFF2-40B4-BE49-F238E27FC236}">
                  <a16:creationId xmlns:a16="http://schemas.microsoft.com/office/drawing/2014/main" id="{9D4FE13C-1E7E-1AC9-EFE1-5382E6F6EF65}"/>
                </a:ext>
              </a:extLst>
            </p:cNvPr>
            <p:cNvSpPr/>
            <p:nvPr/>
          </p:nvSpPr>
          <p:spPr>
            <a:xfrm>
              <a:off x="3752600" y="3968650"/>
              <a:ext cx="133025" cy="76825"/>
            </a:xfrm>
            <a:custGeom>
              <a:avLst/>
              <a:gdLst/>
              <a:ahLst/>
              <a:cxnLst/>
              <a:rect l="l" t="t" r="r" b="b"/>
              <a:pathLst>
                <a:path w="5321" h="3073" extrusionOk="0">
                  <a:moveTo>
                    <a:pt x="1267" y="1"/>
                  </a:moveTo>
                  <a:lnTo>
                    <a:pt x="0" y="698"/>
                  </a:lnTo>
                  <a:lnTo>
                    <a:pt x="4085" y="3073"/>
                  </a:lnTo>
                  <a:lnTo>
                    <a:pt x="5320" y="2344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1;p13">
              <a:extLst>
                <a:ext uri="{FF2B5EF4-FFF2-40B4-BE49-F238E27FC236}">
                  <a16:creationId xmlns:a16="http://schemas.microsoft.com/office/drawing/2014/main" id="{110A5E25-243C-75D8-9FDE-72133D66DA6E}"/>
                </a:ext>
              </a:extLst>
            </p:cNvPr>
            <p:cNvSpPr/>
            <p:nvPr/>
          </p:nvSpPr>
          <p:spPr>
            <a:xfrm>
              <a:off x="3254600" y="3777050"/>
              <a:ext cx="226450" cy="131450"/>
            </a:xfrm>
            <a:custGeom>
              <a:avLst/>
              <a:gdLst/>
              <a:ahLst/>
              <a:cxnLst/>
              <a:rect l="l" t="t" r="r" b="b"/>
              <a:pathLst>
                <a:path w="9058" h="5258" extrusionOk="0">
                  <a:moveTo>
                    <a:pt x="950" y="1"/>
                  </a:moveTo>
                  <a:lnTo>
                    <a:pt x="0" y="571"/>
                  </a:lnTo>
                  <a:lnTo>
                    <a:pt x="8107" y="5258"/>
                  </a:lnTo>
                  <a:lnTo>
                    <a:pt x="9058" y="4720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2;p13">
              <a:extLst>
                <a:ext uri="{FF2B5EF4-FFF2-40B4-BE49-F238E27FC236}">
                  <a16:creationId xmlns:a16="http://schemas.microsoft.com/office/drawing/2014/main" id="{9C276EC5-2171-D4FE-ABFA-BF19C8EC09DA}"/>
                </a:ext>
              </a:extLst>
            </p:cNvPr>
            <p:cNvSpPr/>
            <p:nvPr/>
          </p:nvSpPr>
          <p:spPr>
            <a:xfrm>
              <a:off x="3477075" y="3906100"/>
              <a:ext cx="80775" cy="46750"/>
            </a:xfrm>
            <a:custGeom>
              <a:avLst/>
              <a:gdLst/>
              <a:ahLst/>
              <a:cxnLst/>
              <a:rect l="l" t="t" r="r" b="b"/>
              <a:pathLst>
                <a:path w="3231" h="1870" extrusionOk="0">
                  <a:moveTo>
                    <a:pt x="982" y="1"/>
                  </a:moveTo>
                  <a:lnTo>
                    <a:pt x="0" y="571"/>
                  </a:lnTo>
                  <a:lnTo>
                    <a:pt x="2249" y="1869"/>
                  </a:lnTo>
                  <a:lnTo>
                    <a:pt x="3230" y="129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3;p13">
              <a:extLst>
                <a:ext uri="{FF2B5EF4-FFF2-40B4-BE49-F238E27FC236}">
                  <a16:creationId xmlns:a16="http://schemas.microsoft.com/office/drawing/2014/main" id="{0D0D2208-35EE-FA0C-05BA-C38C4CACAC1C}"/>
                </a:ext>
              </a:extLst>
            </p:cNvPr>
            <p:cNvSpPr/>
            <p:nvPr/>
          </p:nvSpPr>
          <p:spPr>
            <a:xfrm>
              <a:off x="3197575" y="3810325"/>
              <a:ext cx="138600" cy="79975"/>
            </a:xfrm>
            <a:custGeom>
              <a:avLst/>
              <a:gdLst/>
              <a:ahLst/>
              <a:cxnLst/>
              <a:rect l="l" t="t" r="r" b="b"/>
              <a:pathLst>
                <a:path w="5544" h="3199" extrusionOk="0">
                  <a:moveTo>
                    <a:pt x="951" y="0"/>
                  </a:moveTo>
                  <a:lnTo>
                    <a:pt x="1" y="570"/>
                  </a:lnTo>
                  <a:lnTo>
                    <a:pt x="4593" y="3199"/>
                  </a:lnTo>
                  <a:lnTo>
                    <a:pt x="5543" y="266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4;p13">
              <a:extLst>
                <a:ext uri="{FF2B5EF4-FFF2-40B4-BE49-F238E27FC236}">
                  <a16:creationId xmlns:a16="http://schemas.microsoft.com/office/drawing/2014/main" id="{E5BF021E-E50E-30CC-E349-B49B1942F002}"/>
                </a:ext>
              </a:extLst>
            </p:cNvPr>
            <p:cNvSpPr/>
            <p:nvPr/>
          </p:nvSpPr>
          <p:spPr>
            <a:xfrm>
              <a:off x="3332175" y="3887900"/>
              <a:ext cx="168675" cy="97400"/>
            </a:xfrm>
            <a:custGeom>
              <a:avLst/>
              <a:gdLst/>
              <a:ahLst/>
              <a:cxnLst/>
              <a:rect l="l" t="t" r="r" b="b"/>
              <a:pathLst>
                <a:path w="6747" h="3896" extrusionOk="0">
                  <a:moveTo>
                    <a:pt x="951" y="1"/>
                  </a:moveTo>
                  <a:lnTo>
                    <a:pt x="1" y="571"/>
                  </a:lnTo>
                  <a:lnTo>
                    <a:pt x="5764" y="3896"/>
                  </a:lnTo>
                  <a:lnTo>
                    <a:pt x="6746" y="335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75;p13">
              <a:extLst>
                <a:ext uri="{FF2B5EF4-FFF2-40B4-BE49-F238E27FC236}">
                  <a16:creationId xmlns:a16="http://schemas.microsoft.com/office/drawing/2014/main" id="{84A13B26-8FD7-7129-7469-5A9E5BAE133F}"/>
                </a:ext>
              </a:extLst>
            </p:cNvPr>
            <p:cNvSpPr/>
            <p:nvPr/>
          </p:nvSpPr>
          <p:spPr>
            <a:xfrm>
              <a:off x="3140575" y="3843575"/>
              <a:ext cx="176575" cy="102150"/>
            </a:xfrm>
            <a:custGeom>
              <a:avLst/>
              <a:gdLst/>
              <a:ahLst/>
              <a:cxnLst/>
              <a:rect l="l" t="t" r="r" b="b"/>
              <a:pathLst>
                <a:path w="7063" h="4086" extrusionOk="0">
                  <a:moveTo>
                    <a:pt x="951" y="0"/>
                  </a:moveTo>
                  <a:lnTo>
                    <a:pt x="1" y="538"/>
                  </a:lnTo>
                  <a:lnTo>
                    <a:pt x="6113" y="4085"/>
                  </a:lnTo>
                  <a:lnTo>
                    <a:pt x="7063" y="351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76;p13">
              <a:extLst>
                <a:ext uri="{FF2B5EF4-FFF2-40B4-BE49-F238E27FC236}">
                  <a16:creationId xmlns:a16="http://schemas.microsoft.com/office/drawing/2014/main" id="{FA406D08-EBB2-FA69-5564-9EC0CD1CE41E}"/>
                </a:ext>
              </a:extLst>
            </p:cNvPr>
            <p:cNvSpPr/>
            <p:nvPr/>
          </p:nvSpPr>
          <p:spPr>
            <a:xfrm>
              <a:off x="3313175" y="3943325"/>
              <a:ext cx="130675" cy="75225"/>
            </a:xfrm>
            <a:custGeom>
              <a:avLst/>
              <a:gdLst/>
              <a:ahLst/>
              <a:cxnLst/>
              <a:rect l="l" t="t" r="r" b="b"/>
              <a:pathLst>
                <a:path w="5227" h="3009" extrusionOk="0">
                  <a:moveTo>
                    <a:pt x="951" y="0"/>
                  </a:moveTo>
                  <a:lnTo>
                    <a:pt x="1" y="539"/>
                  </a:lnTo>
                  <a:lnTo>
                    <a:pt x="4244" y="3009"/>
                  </a:lnTo>
                  <a:lnTo>
                    <a:pt x="5226" y="24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77;p13">
              <a:extLst>
                <a:ext uri="{FF2B5EF4-FFF2-40B4-BE49-F238E27FC236}">
                  <a16:creationId xmlns:a16="http://schemas.microsoft.com/office/drawing/2014/main" id="{D2456AC1-1ABE-4614-E8B5-B0CAB7D2C839}"/>
                </a:ext>
              </a:extLst>
            </p:cNvPr>
            <p:cNvSpPr/>
            <p:nvPr/>
          </p:nvSpPr>
          <p:spPr>
            <a:xfrm>
              <a:off x="3083575" y="3876025"/>
              <a:ext cx="87125" cy="50700"/>
            </a:xfrm>
            <a:custGeom>
              <a:avLst/>
              <a:gdLst/>
              <a:ahLst/>
              <a:cxnLst/>
              <a:rect l="l" t="t" r="r" b="b"/>
              <a:pathLst>
                <a:path w="3485" h="2028" extrusionOk="0">
                  <a:moveTo>
                    <a:pt x="951" y="1"/>
                  </a:moveTo>
                  <a:lnTo>
                    <a:pt x="1" y="571"/>
                  </a:lnTo>
                  <a:lnTo>
                    <a:pt x="2534" y="2027"/>
                  </a:lnTo>
                  <a:lnTo>
                    <a:pt x="3484" y="145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8;p13">
              <a:extLst>
                <a:ext uri="{FF2B5EF4-FFF2-40B4-BE49-F238E27FC236}">
                  <a16:creationId xmlns:a16="http://schemas.microsoft.com/office/drawing/2014/main" id="{F288E4AA-C1C4-4E67-3EE7-8527064C141D}"/>
                </a:ext>
              </a:extLst>
            </p:cNvPr>
            <p:cNvSpPr/>
            <p:nvPr/>
          </p:nvSpPr>
          <p:spPr>
            <a:xfrm>
              <a:off x="3166700" y="3924325"/>
              <a:ext cx="147300" cy="84725"/>
            </a:xfrm>
            <a:custGeom>
              <a:avLst/>
              <a:gdLst/>
              <a:ahLst/>
              <a:cxnLst/>
              <a:rect l="l" t="t" r="r" b="b"/>
              <a:pathLst>
                <a:path w="5892" h="3389" extrusionOk="0">
                  <a:moveTo>
                    <a:pt x="951" y="0"/>
                  </a:moveTo>
                  <a:lnTo>
                    <a:pt x="1" y="539"/>
                  </a:lnTo>
                  <a:lnTo>
                    <a:pt x="4941" y="3389"/>
                  </a:lnTo>
                  <a:lnTo>
                    <a:pt x="5891" y="2851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9;p13">
              <a:extLst>
                <a:ext uri="{FF2B5EF4-FFF2-40B4-BE49-F238E27FC236}">
                  <a16:creationId xmlns:a16="http://schemas.microsoft.com/office/drawing/2014/main" id="{C1E06C2B-59B9-571D-F4F2-306BCD4B5C81}"/>
                </a:ext>
              </a:extLst>
            </p:cNvPr>
            <p:cNvSpPr/>
            <p:nvPr/>
          </p:nvSpPr>
          <p:spPr>
            <a:xfrm>
              <a:off x="3310000" y="4006650"/>
              <a:ext cx="76825" cy="45175"/>
            </a:xfrm>
            <a:custGeom>
              <a:avLst/>
              <a:gdLst/>
              <a:ahLst/>
              <a:cxnLst/>
              <a:rect l="l" t="t" r="r" b="b"/>
              <a:pathLst>
                <a:path w="3073" h="1807" extrusionOk="0">
                  <a:moveTo>
                    <a:pt x="951" y="1"/>
                  </a:moveTo>
                  <a:lnTo>
                    <a:pt x="1" y="571"/>
                  </a:lnTo>
                  <a:lnTo>
                    <a:pt x="2091" y="1806"/>
                  </a:lnTo>
                  <a:lnTo>
                    <a:pt x="3073" y="1236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0;p13">
              <a:extLst>
                <a:ext uri="{FF2B5EF4-FFF2-40B4-BE49-F238E27FC236}">
                  <a16:creationId xmlns:a16="http://schemas.microsoft.com/office/drawing/2014/main" id="{A5ACB798-0D82-3924-89D5-3D78005C45A7}"/>
                </a:ext>
              </a:extLst>
            </p:cNvPr>
            <p:cNvSpPr/>
            <p:nvPr/>
          </p:nvSpPr>
          <p:spPr>
            <a:xfrm>
              <a:off x="3237175" y="4282975"/>
              <a:ext cx="118000" cy="68100"/>
            </a:xfrm>
            <a:custGeom>
              <a:avLst/>
              <a:gdLst/>
              <a:ahLst/>
              <a:cxnLst/>
              <a:rect l="l" t="t" r="r" b="b"/>
              <a:pathLst>
                <a:path w="4720" h="2724" extrusionOk="0">
                  <a:moveTo>
                    <a:pt x="1236" y="0"/>
                  </a:moveTo>
                  <a:lnTo>
                    <a:pt x="0" y="697"/>
                  </a:lnTo>
                  <a:lnTo>
                    <a:pt x="3484" y="2724"/>
                  </a:lnTo>
                  <a:lnTo>
                    <a:pt x="4719" y="19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1;p13">
              <a:extLst>
                <a:ext uri="{FF2B5EF4-FFF2-40B4-BE49-F238E27FC236}">
                  <a16:creationId xmlns:a16="http://schemas.microsoft.com/office/drawing/2014/main" id="{515F14CC-31C5-6312-D596-B0B2156795F7}"/>
                </a:ext>
              </a:extLst>
            </p:cNvPr>
            <p:cNvSpPr/>
            <p:nvPr/>
          </p:nvSpPr>
          <p:spPr>
            <a:xfrm>
              <a:off x="3031325" y="4164225"/>
              <a:ext cx="216950" cy="125100"/>
            </a:xfrm>
            <a:custGeom>
              <a:avLst/>
              <a:gdLst/>
              <a:ahLst/>
              <a:cxnLst/>
              <a:rect l="l" t="t" r="r" b="b"/>
              <a:pathLst>
                <a:path w="8678" h="5004" extrusionOk="0">
                  <a:moveTo>
                    <a:pt x="1236" y="0"/>
                  </a:moveTo>
                  <a:lnTo>
                    <a:pt x="0" y="697"/>
                  </a:lnTo>
                  <a:lnTo>
                    <a:pt x="7411" y="5004"/>
                  </a:lnTo>
                  <a:lnTo>
                    <a:pt x="8678" y="427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2;p13">
              <a:extLst>
                <a:ext uri="{FF2B5EF4-FFF2-40B4-BE49-F238E27FC236}">
                  <a16:creationId xmlns:a16="http://schemas.microsoft.com/office/drawing/2014/main" id="{B3ED5EE4-248A-A6FF-57E3-811693E7A6B6}"/>
                </a:ext>
              </a:extLst>
            </p:cNvPr>
            <p:cNvSpPr/>
            <p:nvPr/>
          </p:nvSpPr>
          <p:spPr>
            <a:xfrm>
              <a:off x="2804900" y="4032775"/>
              <a:ext cx="237525" cy="137800"/>
            </a:xfrm>
            <a:custGeom>
              <a:avLst/>
              <a:gdLst/>
              <a:ahLst/>
              <a:cxnLst/>
              <a:rect l="l" t="t" r="r" b="b"/>
              <a:pathLst>
                <a:path w="9501" h="5512" extrusionOk="0">
                  <a:moveTo>
                    <a:pt x="1235" y="1"/>
                  </a:moveTo>
                  <a:lnTo>
                    <a:pt x="0" y="729"/>
                  </a:lnTo>
                  <a:lnTo>
                    <a:pt x="8266" y="5511"/>
                  </a:lnTo>
                  <a:lnTo>
                    <a:pt x="9501" y="4783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3;p13">
              <a:extLst>
                <a:ext uri="{FF2B5EF4-FFF2-40B4-BE49-F238E27FC236}">
                  <a16:creationId xmlns:a16="http://schemas.microsoft.com/office/drawing/2014/main" id="{7EB6BC41-8E09-2B36-8A7B-3BE2EAE3079B}"/>
                </a:ext>
              </a:extLst>
            </p:cNvPr>
            <p:cNvSpPr/>
            <p:nvPr/>
          </p:nvSpPr>
          <p:spPr>
            <a:xfrm>
              <a:off x="2847650" y="4131750"/>
              <a:ext cx="189250" cy="109275"/>
            </a:xfrm>
            <a:custGeom>
              <a:avLst/>
              <a:gdLst/>
              <a:ahLst/>
              <a:cxnLst/>
              <a:rect l="l" t="t" r="r" b="b"/>
              <a:pathLst>
                <a:path w="7570" h="4371" extrusionOk="0">
                  <a:moveTo>
                    <a:pt x="1235" y="1"/>
                  </a:moveTo>
                  <a:lnTo>
                    <a:pt x="0" y="729"/>
                  </a:lnTo>
                  <a:lnTo>
                    <a:pt x="6334" y="4371"/>
                  </a:lnTo>
                  <a:lnTo>
                    <a:pt x="7569" y="3674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4;p13">
              <a:extLst>
                <a:ext uri="{FF2B5EF4-FFF2-40B4-BE49-F238E27FC236}">
                  <a16:creationId xmlns:a16="http://schemas.microsoft.com/office/drawing/2014/main" id="{EBC20E53-1A3D-982C-FA56-D2B10F1867E0}"/>
                </a:ext>
              </a:extLst>
            </p:cNvPr>
            <p:cNvSpPr/>
            <p:nvPr/>
          </p:nvSpPr>
          <p:spPr>
            <a:xfrm>
              <a:off x="2740750" y="4070000"/>
              <a:ext cx="118000" cy="68100"/>
            </a:xfrm>
            <a:custGeom>
              <a:avLst/>
              <a:gdLst/>
              <a:ahLst/>
              <a:cxnLst/>
              <a:rect l="l" t="t" r="r" b="b"/>
              <a:pathLst>
                <a:path w="4720" h="2724" extrusionOk="0">
                  <a:moveTo>
                    <a:pt x="1236" y="0"/>
                  </a:moveTo>
                  <a:lnTo>
                    <a:pt x="1" y="729"/>
                  </a:lnTo>
                  <a:lnTo>
                    <a:pt x="3485" y="2724"/>
                  </a:lnTo>
                  <a:lnTo>
                    <a:pt x="4720" y="202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5;p13">
              <a:extLst>
                <a:ext uri="{FF2B5EF4-FFF2-40B4-BE49-F238E27FC236}">
                  <a16:creationId xmlns:a16="http://schemas.microsoft.com/office/drawing/2014/main" id="{57C14A1E-18DF-4D49-3876-82548AE37826}"/>
                </a:ext>
              </a:extLst>
            </p:cNvPr>
            <p:cNvSpPr/>
            <p:nvPr/>
          </p:nvSpPr>
          <p:spPr>
            <a:xfrm>
              <a:off x="3025775" y="4234675"/>
              <a:ext cx="266050" cy="153625"/>
            </a:xfrm>
            <a:custGeom>
              <a:avLst/>
              <a:gdLst/>
              <a:ahLst/>
              <a:cxnLst/>
              <a:rect l="l" t="t" r="r" b="b"/>
              <a:pathLst>
                <a:path w="10642" h="6145" extrusionOk="0">
                  <a:moveTo>
                    <a:pt x="1236" y="1"/>
                  </a:moveTo>
                  <a:lnTo>
                    <a:pt x="1" y="729"/>
                  </a:lnTo>
                  <a:lnTo>
                    <a:pt x="9375" y="6144"/>
                  </a:lnTo>
                  <a:lnTo>
                    <a:pt x="10642" y="5416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6;p13">
              <a:extLst>
                <a:ext uri="{FF2B5EF4-FFF2-40B4-BE49-F238E27FC236}">
                  <a16:creationId xmlns:a16="http://schemas.microsoft.com/office/drawing/2014/main" id="{C8874473-8E8E-D83D-475C-A187BF54D2C2}"/>
                </a:ext>
              </a:extLst>
            </p:cNvPr>
            <p:cNvSpPr/>
            <p:nvPr/>
          </p:nvSpPr>
          <p:spPr>
            <a:xfrm>
              <a:off x="2676625" y="4107200"/>
              <a:ext cx="209050" cy="120375"/>
            </a:xfrm>
            <a:custGeom>
              <a:avLst/>
              <a:gdLst/>
              <a:ahLst/>
              <a:cxnLst/>
              <a:rect l="l" t="t" r="r" b="b"/>
              <a:pathLst>
                <a:path w="8362" h="4815" extrusionOk="0">
                  <a:moveTo>
                    <a:pt x="1236" y="1"/>
                  </a:moveTo>
                  <a:lnTo>
                    <a:pt x="1" y="698"/>
                  </a:lnTo>
                  <a:lnTo>
                    <a:pt x="7126" y="4815"/>
                  </a:lnTo>
                  <a:lnTo>
                    <a:pt x="8361" y="4118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7;p13">
              <a:extLst>
                <a:ext uri="{FF2B5EF4-FFF2-40B4-BE49-F238E27FC236}">
                  <a16:creationId xmlns:a16="http://schemas.microsoft.com/office/drawing/2014/main" id="{16270681-5A81-5F13-FE32-90ABBBDD138C}"/>
                </a:ext>
              </a:extLst>
            </p:cNvPr>
            <p:cNvSpPr/>
            <p:nvPr/>
          </p:nvSpPr>
          <p:spPr>
            <a:xfrm>
              <a:off x="2874575" y="4221225"/>
              <a:ext cx="251000" cy="144900"/>
            </a:xfrm>
            <a:custGeom>
              <a:avLst/>
              <a:gdLst/>
              <a:ahLst/>
              <a:cxnLst/>
              <a:rect l="l" t="t" r="r" b="b"/>
              <a:pathLst>
                <a:path w="10040" h="5796" extrusionOk="0">
                  <a:moveTo>
                    <a:pt x="1235" y="0"/>
                  </a:moveTo>
                  <a:lnTo>
                    <a:pt x="0" y="729"/>
                  </a:lnTo>
                  <a:lnTo>
                    <a:pt x="8804" y="5796"/>
                  </a:lnTo>
                  <a:lnTo>
                    <a:pt x="10039" y="5099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8;p13">
              <a:extLst>
                <a:ext uri="{FF2B5EF4-FFF2-40B4-BE49-F238E27FC236}">
                  <a16:creationId xmlns:a16="http://schemas.microsoft.com/office/drawing/2014/main" id="{CF40F45A-6E89-048C-F8E2-F6CD936EEC9E}"/>
                </a:ext>
              </a:extLst>
            </p:cNvPr>
            <p:cNvSpPr/>
            <p:nvPr/>
          </p:nvSpPr>
          <p:spPr>
            <a:xfrm>
              <a:off x="3114450" y="4359775"/>
              <a:ext cx="113250" cy="64950"/>
            </a:xfrm>
            <a:custGeom>
              <a:avLst/>
              <a:gdLst/>
              <a:ahLst/>
              <a:cxnLst/>
              <a:rect l="l" t="t" r="r" b="b"/>
              <a:pathLst>
                <a:path w="4530" h="2598" extrusionOk="0">
                  <a:moveTo>
                    <a:pt x="1267" y="0"/>
                  </a:moveTo>
                  <a:lnTo>
                    <a:pt x="1" y="729"/>
                  </a:lnTo>
                  <a:lnTo>
                    <a:pt x="3294" y="2597"/>
                  </a:lnTo>
                  <a:lnTo>
                    <a:pt x="4529" y="1900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9;p13">
              <a:extLst>
                <a:ext uri="{FF2B5EF4-FFF2-40B4-BE49-F238E27FC236}">
                  <a16:creationId xmlns:a16="http://schemas.microsoft.com/office/drawing/2014/main" id="{FD15FA91-0B09-D2FF-CE2C-B4E4BDE8BA3C}"/>
                </a:ext>
              </a:extLst>
            </p:cNvPr>
            <p:cNvSpPr/>
            <p:nvPr/>
          </p:nvSpPr>
          <p:spPr>
            <a:xfrm>
              <a:off x="3659175" y="4210925"/>
              <a:ext cx="218525" cy="125900"/>
            </a:xfrm>
            <a:custGeom>
              <a:avLst/>
              <a:gdLst/>
              <a:ahLst/>
              <a:cxnLst/>
              <a:rect l="l" t="t" r="r" b="b"/>
              <a:pathLst>
                <a:path w="8741" h="5036" extrusionOk="0">
                  <a:moveTo>
                    <a:pt x="1584" y="0"/>
                  </a:moveTo>
                  <a:lnTo>
                    <a:pt x="0" y="919"/>
                  </a:lnTo>
                  <a:lnTo>
                    <a:pt x="7157" y="5036"/>
                  </a:lnTo>
                  <a:lnTo>
                    <a:pt x="8741" y="4117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0;p13">
              <a:extLst>
                <a:ext uri="{FF2B5EF4-FFF2-40B4-BE49-F238E27FC236}">
                  <a16:creationId xmlns:a16="http://schemas.microsoft.com/office/drawing/2014/main" id="{59849717-1A79-B7FD-AD99-77C3BF25FC44}"/>
                </a:ext>
              </a:extLst>
            </p:cNvPr>
            <p:cNvSpPr/>
            <p:nvPr/>
          </p:nvSpPr>
          <p:spPr>
            <a:xfrm>
              <a:off x="3750200" y="4268125"/>
              <a:ext cx="378475" cy="214975"/>
            </a:xfrm>
            <a:custGeom>
              <a:avLst/>
              <a:gdLst/>
              <a:ahLst/>
              <a:cxnLst/>
              <a:rect l="l" t="t" r="r" b="b"/>
              <a:pathLst>
                <a:path w="15139" h="8599" extrusionOk="0">
                  <a:moveTo>
                    <a:pt x="3580" y="1"/>
                  </a:moveTo>
                  <a:cubicBezTo>
                    <a:pt x="3271" y="1"/>
                    <a:pt x="2962" y="72"/>
                    <a:pt x="2725" y="214"/>
                  </a:cubicBezTo>
                  <a:lnTo>
                    <a:pt x="476" y="1513"/>
                  </a:lnTo>
                  <a:cubicBezTo>
                    <a:pt x="1" y="1766"/>
                    <a:pt x="1" y="2209"/>
                    <a:pt x="476" y="2494"/>
                  </a:cubicBezTo>
                  <a:lnTo>
                    <a:pt x="10705" y="8385"/>
                  </a:lnTo>
                  <a:cubicBezTo>
                    <a:pt x="10943" y="8527"/>
                    <a:pt x="11259" y="8599"/>
                    <a:pt x="11572" y="8599"/>
                  </a:cubicBezTo>
                  <a:cubicBezTo>
                    <a:pt x="11885" y="8599"/>
                    <a:pt x="12194" y="8527"/>
                    <a:pt x="12415" y="8385"/>
                  </a:cubicBezTo>
                  <a:lnTo>
                    <a:pt x="14664" y="7086"/>
                  </a:lnTo>
                  <a:cubicBezTo>
                    <a:pt x="15139" y="6801"/>
                    <a:pt x="15139" y="6358"/>
                    <a:pt x="14664" y="6105"/>
                  </a:cubicBezTo>
                  <a:lnTo>
                    <a:pt x="4435" y="214"/>
                  </a:lnTo>
                  <a:cubicBezTo>
                    <a:pt x="4197" y="72"/>
                    <a:pt x="3888" y="1"/>
                    <a:pt x="3580" y="1"/>
                  </a:cubicBez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1;p13">
              <a:extLst>
                <a:ext uri="{FF2B5EF4-FFF2-40B4-BE49-F238E27FC236}">
                  <a16:creationId xmlns:a16="http://schemas.microsoft.com/office/drawing/2014/main" id="{F68A977B-C4C5-0BD3-1BFD-EB88FD682A06}"/>
                </a:ext>
              </a:extLst>
            </p:cNvPr>
            <p:cNvSpPr/>
            <p:nvPr/>
          </p:nvSpPr>
          <p:spPr>
            <a:xfrm>
              <a:off x="3188875" y="4016950"/>
              <a:ext cx="572450" cy="256550"/>
            </a:xfrm>
            <a:custGeom>
              <a:avLst/>
              <a:gdLst/>
              <a:ahLst/>
              <a:cxnLst/>
              <a:rect l="l" t="t" r="r" b="b"/>
              <a:pathLst>
                <a:path w="22898" h="10262" extrusionOk="0">
                  <a:moveTo>
                    <a:pt x="3168" y="1"/>
                  </a:moveTo>
                  <a:cubicBezTo>
                    <a:pt x="1" y="2534"/>
                    <a:pt x="381" y="6113"/>
                    <a:pt x="4339" y="8361"/>
                  </a:cubicBezTo>
                  <a:cubicBezTo>
                    <a:pt x="6540" y="9628"/>
                    <a:pt x="9414" y="10261"/>
                    <a:pt x="12288" y="10261"/>
                  </a:cubicBezTo>
                  <a:cubicBezTo>
                    <a:pt x="15162" y="10261"/>
                    <a:pt x="18036" y="9628"/>
                    <a:pt x="20237" y="8361"/>
                  </a:cubicBezTo>
                  <a:cubicBezTo>
                    <a:pt x="21472" y="7664"/>
                    <a:pt x="22359" y="6809"/>
                    <a:pt x="22897" y="5923"/>
                  </a:cubicBezTo>
                  <a:lnTo>
                    <a:pt x="22897" y="5923"/>
                  </a:lnTo>
                  <a:cubicBezTo>
                    <a:pt x="22549" y="6208"/>
                    <a:pt x="22169" y="6461"/>
                    <a:pt x="21726" y="6714"/>
                  </a:cubicBezTo>
                  <a:cubicBezTo>
                    <a:pt x="19525" y="7981"/>
                    <a:pt x="16651" y="8615"/>
                    <a:pt x="13777" y="8615"/>
                  </a:cubicBezTo>
                  <a:cubicBezTo>
                    <a:pt x="10903" y="8615"/>
                    <a:pt x="8029" y="7981"/>
                    <a:pt x="5828" y="6714"/>
                  </a:cubicBezTo>
                  <a:cubicBezTo>
                    <a:pt x="2692" y="4909"/>
                    <a:pt x="1806" y="2281"/>
                    <a:pt x="3168" y="1"/>
                  </a:cubicBez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2;p13">
              <a:extLst>
                <a:ext uri="{FF2B5EF4-FFF2-40B4-BE49-F238E27FC236}">
                  <a16:creationId xmlns:a16="http://schemas.microsoft.com/office/drawing/2014/main" id="{FA90DDCF-3103-C4DE-B4BF-91B31A0DDE74}"/>
                </a:ext>
              </a:extLst>
            </p:cNvPr>
            <p:cNvSpPr/>
            <p:nvPr/>
          </p:nvSpPr>
          <p:spPr>
            <a:xfrm>
              <a:off x="3273600" y="3887100"/>
              <a:ext cx="485350" cy="174225"/>
            </a:xfrm>
            <a:custGeom>
              <a:avLst/>
              <a:gdLst/>
              <a:ahLst/>
              <a:cxnLst/>
              <a:rect l="l" t="t" r="r" b="b"/>
              <a:pathLst>
                <a:path w="19414" h="6969" extrusionOk="0">
                  <a:moveTo>
                    <a:pt x="10483" y="1"/>
                  </a:moveTo>
                  <a:lnTo>
                    <a:pt x="6302" y="254"/>
                  </a:lnTo>
                  <a:lnTo>
                    <a:pt x="1552" y="2123"/>
                  </a:lnTo>
                  <a:lnTo>
                    <a:pt x="159" y="4371"/>
                  </a:lnTo>
                  <a:lnTo>
                    <a:pt x="159" y="4371"/>
                  </a:lnTo>
                  <a:lnTo>
                    <a:pt x="824" y="4055"/>
                  </a:lnTo>
                  <a:lnTo>
                    <a:pt x="824" y="4055"/>
                  </a:lnTo>
                  <a:cubicBezTo>
                    <a:pt x="190" y="4973"/>
                    <a:pt x="0" y="5986"/>
                    <a:pt x="254" y="6968"/>
                  </a:cubicBezTo>
                  <a:cubicBezTo>
                    <a:pt x="412" y="6303"/>
                    <a:pt x="792" y="5670"/>
                    <a:pt x="1362" y="5100"/>
                  </a:cubicBezTo>
                  <a:cubicBezTo>
                    <a:pt x="1774" y="4656"/>
                    <a:pt x="2312" y="4245"/>
                    <a:pt x="2945" y="3865"/>
                  </a:cubicBezTo>
                  <a:cubicBezTo>
                    <a:pt x="4814" y="2788"/>
                    <a:pt x="7268" y="2249"/>
                    <a:pt x="9723" y="2249"/>
                  </a:cubicBezTo>
                  <a:cubicBezTo>
                    <a:pt x="12177" y="2249"/>
                    <a:pt x="14631" y="2788"/>
                    <a:pt x="16500" y="3865"/>
                  </a:cubicBezTo>
                  <a:cubicBezTo>
                    <a:pt x="17133" y="4245"/>
                    <a:pt x="17672" y="4656"/>
                    <a:pt x="18083" y="5100"/>
                  </a:cubicBezTo>
                  <a:cubicBezTo>
                    <a:pt x="18653" y="5670"/>
                    <a:pt x="19002" y="6303"/>
                    <a:pt x="19192" y="6968"/>
                  </a:cubicBezTo>
                  <a:cubicBezTo>
                    <a:pt x="19413" y="6081"/>
                    <a:pt x="19255" y="5163"/>
                    <a:pt x="18748" y="4308"/>
                  </a:cubicBezTo>
                  <a:lnTo>
                    <a:pt x="18748" y="4308"/>
                  </a:lnTo>
                  <a:lnTo>
                    <a:pt x="19128" y="4466"/>
                  </a:lnTo>
                  <a:lnTo>
                    <a:pt x="19128" y="4466"/>
                  </a:lnTo>
                  <a:lnTo>
                    <a:pt x="17133" y="1774"/>
                  </a:lnTo>
                  <a:lnTo>
                    <a:pt x="10483" y="1"/>
                  </a:lnTo>
                  <a:close/>
                </a:path>
              </a:pathLst>
            </a:custGeom>
            <a:solidFill>
              <a:srgbClr val="BC6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3;p13">
              <a:extLst>
                <a:ext uri="{FF2B5EF4-FFF2-40B4-BE49-F238E27FC236}">
                  <a16:creationId xmlns:a16="http://schemas.microsoft.com/office/drawing/2014/main" id="{1D2DE70A-A597-7D16-E418-43A71E1722C2}"/>
                </a:ext>
              </a:extLst>
            </p:cNvPr>
            <p:cNvSpPr/>
            <p:nvPr/>
          </p:nvSpPr>
          <p:spPr>
            <a:xfrm>
              <a:off x="3234800" y="3972625"/>
              <a:ext cx="563725" cy="271575"/>
            </a:xfrm>
            <a:custGeom>
              <a:avLst/>
              <a:gdLst/>
              <a:ahLst/>
              <a:cxnLst/>
              <a:rect l="l" t="t" r="r" b="b"/>
              <a:pathLst>
                <a:path w="22549" h="10863" extrusionOk="0">
                  <a:moveTo>
                    <a:pt x="2914" y="0"/>
                  </a:moveTo>
                  <a:cubicBezTo>
                    <a:pt x="1647" y="824"/>
                    <a:pt x="792" y="1774"/>
                    <a:pt x="349" y="2787"/>
                  </a:cubicBezTo>
                  <a:lnTo>
                    <a:pt x="32" y="2407"/>
                  </a:lnTo>
                  <a:lnTo>
                    <a:pt x="32" y="2977"/>
                  </a:lnTo>
                  <a:lnTo>
                    <a:pt x="0" y="4339"/>
                  </a:lnTo>
                  <a:lnTo>
                    <a:pt x="0" y="4402"/>
                  </a:lnTo>
                  <a:cubicBezTo>
                    <a:pt x="32" y="5226"/>
                    <a:pt x="285" y="6049"/>
                    <a:pt x="855" y="6841"/>
                  </a:cubicBezTo>
                  <a:cubicBezTo>
                    <a:pt x="1394" y="7601"/>
                    <a:pt x="2217" y="8329"/>
                    <a:pt x="3294" y="8962"/>
                  </a:cubicBezTo>
                  <a:cubicBezTo>
                    <a:pt x="5495" y="10229"/>
                    <a:pt x="8377" y="10863"/>
                    <a:pt x="11259" y="10863"/>
                  </a:cubicBezTo>
                  <a:cubicBezTo>
                    <a:pt x="14141" y="10863"/>
                    <a:pt x="17023" y="10229"/>
                    <a:pt x="19224" y="8962"/>
                  </a:cubicBezTo>
                  <a:cubicBezTo>
                    <a:pt x="21440" y="7696"/>
                    <a:pt x="22517" y="6017"/>
                    <a:pt x="22517" y="4370"/>
                  </a:cubicBezTo>
                  <a:lnTo>
                    <a:pt x="22549" y="2660"/>
                  </a:lnTo>
                  <a:lnTo>
                    <a:pt x="22517" y="2692"/>
                  </a:lnTo>
                  <a:lnTo>
                    <a:pt x="22295" y="3040"/>
                  </a:lnTo>
                  <a:cubicBezTo>
                    <a:pt x="21915" y="1964"/>
                    <a:pt x="21029" y="887"/>
                    <a:pt x="19635" y="32"/>
                  </a:cubicBezTo>
                  <a:lnTo>
                    <a:pt x="19635" y="32"/>
                  </a:lnTo>
                  <a:cubicBezTo>
                    <a:pt x="21662" y="2122"/>
                    <a:pt x="21124" y="4814"/>
                    <a:pt x="18052" y="6619"/>
                  </a:cubicBezTo>
                  <a:cubicBezTo>
                    <a:pt x="16183" y="7696"/>
                    <a:pt x="13729" y="8234"/>
                    <a:pt x="11275" y="8234"/>
                  </a:cubicBezTo>
                  <a:cubicBezTo>
                    <a:pt x="8820" y="8234"/>
                    <a:pt x="6366" y="7696"/>
                    <a:pt x="4497" y="6619"/>
                  </a:cubicBezTo>
                  <a:cubicBezTo>
                    <a:pt x="1394" y="4814"/>
                    <a:pt x="887" y="2122"/>
                    <a:pt x="2914" y="0"/>
                  </a:cubicBezTo>
                  <a:close/>
                </a:path>
              </a:pathLst>
            </a:custGeom>
            <a:solidFill>
              <a:srgbClr val="BC6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4;p13">
              <a:extLst>
                <a:ext uri="{FF2B5EF4-FFF2-40B4-BE49-F238E27FC236}">
                  <a16:creationId xmlns:a16="http://schemas.microsoft.com/office/drawing/2014/main" id="{0B08FB23-CB03-2261-559B-09C5ACBBF30A}"/>
                </a:ext>
              </a:extLst>
            </p:cNvPr>
            <p:cNvSpPr/>
            <p:nvPr/>
          </p:nvSpPr>
          <p:spPr>
            <a:xfrm>
              <a:off x="3234800" y="3877600"/>
              <a:ext cx="563725" cy="325425"/>
            </a:xfrm>
            <a:custGeom>
              <a:avLst/>
              <a:gdLst/>
              <a:ahLst/>
              <a:cxnLst/>
              <a:rect l="l" t="t" r="r" b="b"/>
              <a:pathLst>
                <a:path w="22549" h="13017" extrusionOk="0">
                  <a:moveTo>
                    <a:pt x="11275" y="983"/>
                  </a:moveTo>
                  <a:cubicBezTo>
                    <a:pt x="13729" y="983"/>
                    <a:pt x="16183" y="1521"/>
                    <a:pt x="18052" y="2598"/>
                  </a:cubicBezTo>
                  <a:cubicBezTo>
                    <a:pt x="18685" y="2978"/>
                    <a:pt x="19224" y="3389"/>
                    <a:pt x="19635" y="3801"/>
                  </a:cubicBezTo>
                  <a:cubicBezTo>
                    <a:pt x="21662" y="5923"/>
                    <a:pt x="21124" y="8615"/>
                    <a:pt x="18052" y="10420"/>
                  </a:cubicBezTo>
                  <a:cubicBezTo>
                    <a:pt x="16183" y="11497"/>
                    <a:pt x="13729" y="12035"/>
                    <a:pt x="11275" y="12035"/>
                  </a:cubicBezTo>
                  <a:cubicBezTo>
                    <a:pt x="8820" y="12035"/>
                    <a:pt x="6366" y="11497"/>
                    <a:pt x="4497" y="10420"/>
                  </a:cubicBezTo>
                  <a:cubicBezTo>
                    <a:pt x="1394" y="8615"/>
                    <a:pt x="887" y="5923"/>
                    <a:pt x="2914" y="3801"/>
                  </a:cubicBezTo>
                  <a:cubicBezTo>
                    <a:pt x="3326" y="3389"/>
                    <a:pt x="3864" y="2978"/>
                    <a:pt x="4497" y="2598"/>
                  </a:cubicBezTo>
                  <a:cubicBezTo>
                    <a:pt x="6366" y="1521"/>
                    <a:pt x="8820" y="983"/>
                    <a:pt x="11275" y="983"/>
                  </a:cubicBezTo>
                  <a:close/>
                  <a:moveTo>
                    <a:pt x="11259" y="1"/>
                  </a:moveTo>
                  <a:cubicBezTo>
                    <a:pt x="8377" y="1"/>
                    <a:pt x="5495" y="634"/>
                    <a:pt x="3294" y="1901"/>
                  </a:cubicBezTo>
                  <a:cubicBezTo>
                    <a:pt x="1236" y="3104"/>
                    <a:pt x="159" y="4625"/>
                    <a:pt x="32" y="6208"/>
                  </a:cubicBezTo>
                  <a:cubicBezTo>
                    <a:pt x="0" y="6398"/>
                    <a:pt x="0" y="6588"/>
                    <a:pt x="0" y="6778"/>
                  </a:cubicBezTo>
                  <a:cubicBezTo>
                    <a:pt x="127" y="8330"/>
                    <a:pt x="1236" y="9913"/>
                    <a:pt x="3294" y="11117"/>
                  </a:cubicBezTo>
                  <a:cubicBezTo>
                    <a:pt x="5495" y="12383"/>
                    <a:pt x="8377" y="13017"/>
                    <a:pt x="11259" y="13017"/>
                  </a:cubicBezTo>
                  <a:cubicBezTo>
                    <a:pt x="14141" y="13017"/>
                    <a:pt x="17023" y="12383"/>
                    <a:pt x="19224" y="11117"/>
                  </a:cubicBezTo>
                  <a:cubicBezTo>
                    <a:pt x="21440" y="9818"/>
                    <a:pt x="22549" y="8140"/>
                    <a:pt x="22517" y="6461"/>
                  </a:cubicBezTo>
                  <a:cubicBezTo>
                    <a:pt x="22517" y="4815"/>
                    <a:pt x="21409" y="3168"/>
                    <a:pt x="19224" y="1901"/>
                  </a:cubicBezTo>
                  <a:cubicBezTo>
                    <a:pt x="17023" y="634"/>
                    <a:pt x="14141" y="1"/>
                    <a:pt x="11259" y="1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5;p13">
              <a:extLst>
                <a:ext uri="{FF2B5EF4-FFF2-40B4-BE49-F238E27FC236}">
                  <a16:creationId xmlns:a16="http://schemas.microsoft.com/office/drawing/2014/main" id="{5D4813AA-AAD8-D7AA-36F1-BAD4E07B0A8A}"/>
                </a:ext>
              </a:extLst>
            </p:cNvPr>
            <p:cNvSpPr/>
            <p:nvPr/>
          </p:nvSpPr>
          <p:spPr>
            <a:xfrm>
              <a:off x="3277550" y="3902150"/>
              <a:ext cx="478225" cy="275550"/>
            </a:xfrm>
            <a:custGeom>
              <a:avLst/>
              <a:gdLst/>
              <a:ahLst/>
              <a:cxnLst/>
              <a:rect l="l" t="t" r="r" b="b"/>
              <a:pathLst>
                <a:path w="19129" h="11022" extrusionOk="0">
                  <a:moveTo>
                    <a:pt x="9565" y="1"/>
                  </a:moveTo>
                  <a:cubicBezTo>
                    <a:pt x="4276" y="1"/>
                    <a:pt x="1" y="2471"/>
                    <a:pt x="1" y="5511"/>
                  </a:cubicBezTo>
                  <a:cubicBezTo>
                    <a:pt x="1" y="7284"/>
                    <a:pt x="1426" y="8868"/>
                    <a:pt x="3674" y="9850"/>
                  </a:cubicBezTo>
                  <a:cubicBezTo>
                    <a:pt x="5289" y="10578"/>
                    <a:pt x="7348" y="11021"/>
                    <a:pt x="9565" y="11021"/>
                  </a:cubicBezTo>
                  <a:cubicBezTo>
                    <a:pt x="14853" y="11021"/>
                    <a:pt x="19129" y="8551"/>
                    <a:pt x="19129" y="5511"/>
                  </a:cubicBezTo>
                  <a:cubicBezTo>
                    <a:pt x="19129" y="4086"/>
                    <a:pt x="18179" y="2756"/>
                    <a:pt x="16595" y="1774"/>
                  </a:cubicBezTo>
                  <a:cubicBezTo>
                    <a:pt x="14853" y="697"/>
                    <a:pt x="12351" y="1"/>
                    <a:pt x="9565" y="1"/>
                  </a:cubicBezTo>
                  <a:close/>
                </a:path>
              </a:pathLst>
            </a:custGeom>
            <a:solidFill>
              <a:srgbClr val="D9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6;p13">
              <a:extLst>
                <a:ext uri="{FF2B5EF4-FFF2-40B4-BE49-F238E27FC236}">
                  <a16:creationId xmlns:a16="http://schemas.microsoft.com/office/drawing/2014/main" id="{AF631F14-5C9B-6BDD-C50E-072946E41D88}"/>
                </a:ext>
              </a:extLst>
            </p:cNvPr>
            <p:cNvSpPr/>
            <p:nvPr/>
          </p:nvSpPr>
          <p:spPr>
            <a:xfrm>
              <a:off x="3277550" y="3902150"/>
              <a:ext cx="414900" cy="246250"/>
            </a:xfrm>
            <a:custGeom>
              <a:avLst/>
              <a:gdLst/>
              <a:ahLst/>
              <a:cxnLst/>
              <a:rect l="l" t="t" r="r" b="b"/>
              <a:pathLst>
                <a:path w="16596" h="9850" extrusionOk="0">
                  <a:moveTo>
                    <a:pt x="9565" y="1"/>
                  </a:moveTo>
                  <a:cubicBezTo>
                    <a:pt x="4276" y="1"/>
                    <a:pt x="1" y="2471"/>
                    <a:pt x="1" y="5511"/>
                  </a:cubicBezTo>
                  <a:cubicBezTo>
                    <a:pt x="1" y="7284"/>
                    <a:pt x="1426" y="8868"/>
                    <a:pt x="3674" y="9850"/>
                  </a:cubicBezTo>
                  <a:cubicBezTo>
                    <a:pt x="6398" y="7348"/>
                    <a:pt x="11116" y="3611"/>
                    <a:pt x="16595" y="1774"/>
                  </a:cubicBezTo>
                  <a:cubicBezTo>
                    <a:pt x="14853" y="697"/>
                    <a:pt x="12351" y="1"/>
                    <a:pt x="9565" y="1"/>
                  </a:cubicBezTo>
                  <a:close/>
                </a:path>
              </a:pathLst>
            </a:custGeom>
            <a:solidFill>
              <a:srgbClr val="D9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7;p13">
              <a:extLst>
                <a:ext uri="{FF2B5EF4-FFF2-40B4-BE49-F238E27FC236}">
                  <a16:creationId xmlns:a16="http://schemas.microsoft.com/office/drawing/2014/main" id="{5D4E7C09-4236-2F25-B228-BC6888F759FB}"/>
                </a:ext>
              </a:extLst>
            </p:cNvPr>
            <p:cNvSpPr/>
            <p:nvPr/>
          </p:nvSpPr>
          <p:spPr>
            <a:xfrm>
              <a:off x="3276750" y="3901350"/>
              <a:ext cx="239925" cy="139375"/>
            </a:xfrm>
            <a:custGeom>
              <a:avLst/>
              <a:gdLst/>
              <a:ahLst/>
              <a:cxnLst/>
              <a:rect l="l" t="t" r="r" b="b"/>
              <a:pathLst>
                <a:path w="9597" h="5575" extrusionOk="0">
                  <a:moveTo>
                    <a:pt x="9597" y="1"/>
                  </a:moveTo>
                  <a:cubicBezTo>
                    <a:pt x="9090" y="1"/>
                    <a:pt x="8583" y="1"/>
                    <a:pt x="8077" y="33"/>
                  </a:cubicBezTo>
                  <a:cubicBezTo>
                    <a:pt x="7570" y="64"/>
                    <a:pt x="7063" y="128"/>
                    <a:pt x="6556" y="191"/>
                  </a:cubicBezTo>
                  <a:cubicBezTo>
                    <a:pt x="5575" y="381"/>
                    <a:pt x="4593" y="666"/>
                    <a:pt x="3643" y="1078"/>
                  </a:cubicBezTo>
                  <a:cubicBezTo>
                    <a:pt x="2724" y="1489"/>
                    <a:pt x="1838" y="2028"/>
                    <a:pt x="1141" y="2788"/>
                  </a:cubicBezTo>
                  <a:cubicBezTo>
                    <a:pt x="793" y="3168"/>
                    <a:pt x="508" y="3580"/>
                    <a:pt x="286" y="4055"/>
                  </a:cubicBezTo>
                  <a:cubicBezTo>
                    <a:pt x="96" y="4530"/>
                    <a:pt x="1" y="5036"/>
                    <a:pt x="1" y="5543"/>
                  </a:cubicBezTo>
                  <a:cubicBezTo>
                    <a:pt x="1" y="5543"/>
                    <a:pt x="1" y="5575"/>
                    <a:pt x="33" y="5575"/>
                  </a:cubicBezTo>
                  <a:cubicBezTo>
                    <a:pt x="33" y="5575"/>
                    <a:pt x="33" y="5543"/>
                    <a:pt x="33" y="5543"/>
                  </a:cubicBezTo>
                  <a:cubicBezTo>
                    <a:pt x="64" y="5036"/>
                    <a:pt x="191" y="4561"/>
                    <a:pt x="444" y="4118"/>
                  </a:cubicBezTo>
                  <a:cubicBezTo>
                    <a:pt x="666" y="3675"/>
                    <a:pt x="951" y="3295"/>
                    <a:pt x="1299" y="2946"/>
                  </a:cubicBezTo>
                  <a:cubicBezTo>
                    <a:pt x="1996" y="2249"/>
                    <a:pt x="2883" y="1711"/>
                    <a:pt x="3770" y="1299"/>
                  </a:cubicBezTo>
                  <a:cubicBezTo>
                    <a:pt x="4688" y="919"/>
                    <a:pt x="5638" y="603"/>
                    <a:pt x="6620" y="413"/>
                  </a:cubicBezTo>
                  <a:cubicBezTo>
                    <a:pt x="7570" y="191"/>
                    <a:pt x="8583" y="96"/>
                    <a:pt x="9597" y="33"/>
                  </a:cubicBezTo>
                  <a:cubicBezTo>
                    <a:pt x="9597" y="33"/>
                    <a:pt x="9597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8;p13">
              <a:extLst>
                <a:ext uri="{FF2B5EF4-FFF2-40B4-BE49-F238E27FC236}">
                  <a16:creationId xmlns:a16="http://schemas.microsoft.com/office/drawing/2014/main" id="{3E0751DE-4060-1619-D399-E1AF8C1F76F4}"/>
                </a:ext>
              </a:extLst>
            </p:cNvPr>
            <p:cNvSpPr/>
            <p:nvPr/>
          </p:nvSpPr>
          <p:spPr>
            <a:xfrm>
              <a:off x="3358300" y="3932425"/>
              <a:ext cx="268425" cy="52100"/>
            </a:xfrm>
            <a:custGeom>
              <a:avLst/>
              <a:gdLst/>
              <a:ahLst/>
              <a:cxnLst/>
              <a:rect l="l" t="t" r="r" b="b"/>
              <a:pathLst>
                <a:path w="10737" h="2084" extrusionOk="0">
                  <a:moveTo>
                    <a:pt x="7421" y="1"/>
                  </a:moveTo>
                  <a:cubicBezTo>
                    <a:pt x="2582" y="1"/>
                    <a:pt x="1" y="2083"/>
                    <a:pt x="1" y="2083"/>
                  </a:cubicBezTo>
                  <a:cubicBezTo>
                    <a:pt x="3548" y="468"/>
                    <a:pt x="10737" y="310"/>
                    <a:pt x="10737" y="310"/>
                  </a:cubicBezTo>
                  <a:cubicBezTo>
                    <a:pt x="9535" y="91"/>
                    <a:pt x="8429" y="1"/>
                    <a:pt x="7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9;p13">
              <a:extLst>
                <a:ext uri="{FF2B5EF4-FFF2-40B4-BE49-F238E27FC236}">
                  <a16:creationId xmlns:a16="http://schemas.microsoft.com/office/drawing/2014/main" id="{B94889CB-D152-CCD5-71B2-94FD316AE5E8}"/>
                </a:ext>
              </a:extLst>
            </p:cNvPr>
            <p:cNvSpPr/>
            <p:nvPr/>
          </p:nvSpPr>
          <p:spPr>
            <a:xfrm>
              <a:off x="3683700" y="4165000"/>
              <a:ext cx="140175" cy="91875"/>
            </a:xfrm>
            <a:custGeom>
              <a:avLst/>
              <a:gdLst/>
              <a:ahLst/>
              <a:cxnLst/>
              <a:rect l="l" t="t" r="r" b="b"/>
              <a:pathLst>
                <a:path w="5607" h="3675" extrusionOk="0">
                  <a:moveTo>
                    <a:pt x="698" y="1"/>
                  </a:moveTo>
                  <a:cubicBezTo>
                    <a:pt x="666" y="32"/>
                    <a:pt x="634" y="32"/>
                    <a:pt x="603" y="64"/>
                  </a:cubicBezTo>
                  <a:cubicBezTo>
                    <a:pt x="349" y="191"/>
                    <a:pt x="159" y="444"/>
                    <a:pt x="1" y="729"/>
                  </a:cubicBezTo>
                  <a:lnTo>
                    <a:pt x="5131" y="3674"/>
                  </a:lnTo>
                  <a:lnTo>
                    <a:pt x="5606" y="285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00;p13">
              <a:extLst>
                <a:ext uri="{FF2B5EF4-FFF2-40B4-BE49-F238E27FC236}">
                  <a16:creationId xmlns:a16="http://schemas.microsoft.com/office/drawing/2014/main" id="{CA45C147-6C0B-14BE-49EC-CE51FBE8A22B}"/>
                </a:ext>
              </a:extLst>
            </p:cNvPr>
            <p:cNvSpPr/>
            <p:nvPr/>
          </p:nvSpPr>
          <p:spPr>
            <a:xfrm>
              <a:off x="3678175" y="4182425"/>
              <a:ext cx="133825" cy="91075"/>
            </a:xfrm>
            <a:custGeom>
              <a:avLst/>
              <a:gdLst/>
              <a:ahLst/>
              <a:cxnLst/>
              <a:rect l="l" t="t" r="r" b="b"/>
              <a:pathLst>
                <a:path w="5353" h="3643" extrusionOk="0">
                  <a:moveTo>
                    <a:pt x="222" y="0"/>
                  </a:moveTo>
                  <a:cubicBezTo>
                    <a:pt x="95" y="254"/>
                    <a:pt x="0" y="507"/>
                    <a:pt x="0" y="760"/>
                  </a:cubicBezTo>
                  <a:lnTo>
                    <a:pt x="0" y="792"/>
                  </a:lnTo>
                  <a:lnTo>
                    <a:pt x="4972" y="3642"/>
                  </a:lnTo>
                  <a:lnTo>
                    <a:pt x="5352" y="297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D36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1;p13">
              <a:extLst>
                <a:ext uri="{FF2B5EF4-FFF2-40B4-BE49-F238E27FC236}">
                  <a16:creationId xmlns:a16="http://schemas.microsoft.com/office/drawing/2014/main" id="{101D4CCF-BDDC-6D9A-B02A-8EFDCD220DC7}"/>
                </a:ext>
              </a:extLst>
            </p:cNvPr>
            <p:cNvSpPr/>
            <p:nvPr/>
          </p:nvSpPr>
          <p:spPr>
            <a:xfrm>
              <a:off x="3701125" y="4163500"/>
              <a:ext cx="125900" cy="72775"/>
            </a:xfrm>
            <a:custGeom>
              <a:avLst/>
              <a:gdLst/>
              <a:ahLst/>
              <a:cxnLst/>
              <a:rect l="l" t="t" r="r" b="b"/>
              <a:pathLst>
                <a:path w="5036" h="2911" extrusionOk="0">
                  <a:moveTo>
                    <a:pt x="238" y="1"/>
                  </a:moveTo>
                  <a:cubicBezTo>
                    <a:pt x="166" y="1"/>
                    <a:pt x="86" y="18"/>
                    <a:pt x="1" y="61"/>
                  </a:cubicBezTo>
                  <a:lnTo>
                    <a:pt x="4909" y="2911"/>
                  </a:lnTo>
                  <a:lnTo>
                    <a:pt x="5036" y="2689"/>
                  </a:lnTo>
                  <a:lnTo>
                    <a:pt x="476" y="61"/>
                  </a:lnTo>
                  <a:cubicBezTo>
                    <a:pt x="406" y="26"/>
                    <a:pt x="327" y="1"/>
                    <a:pt x="238" y="1"/>
                  </a:cubicBezTo>
                  <a:close/>
                </a:path>
              </a:pathLst>
            </a:custGeom>
            <a:solidFill>
              <a:srgbClr val="D36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2;p13">
              <a:extLst>
                <a:ext uri="{FF2B5EF4-FFF2-40B4-BE49-F238E27FC236}">
                  <a16:creationId xmlns:a16="http://schemas.microsoft.com/office/drawing/2014/main" id="{17C0BC1E-2337-E0FC-59D7-FC36FA1EE1A7}"/>
                </a:ext>
              </a:extLst>
            </p:cNvPr>
            <p:cNvSpPr/>
            <p:nvPr/>
          </p:nvSpPr>
          <p:spPr>
            <a:xfrm>
              <a:off x="3678175" y="4202225"/>
              <a:ext cx="124325" cy="78400"/>
            </a:xfrm>
            <a:custGeom>
              <a:avLst/>
              <a:gdLst/>
              <a:ahLst/>
              <a:cxnLst/>
              <a:rect l="l" t="t" r="r" b="b"/>
              <a:pathLst>
                <a:path w="4973" h="3136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222"/>
                    <a:pt x="95" y="412"/>
                    <a:pt x="253" y="475"/>
                  </a:cubicBezTo>
                  <a:lnTo>
                    <a:pt x="4814" y="3135"/>
                  </a:lnTo>
                  <a:lnTo>
                    <a:pt x="4972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6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3;p13">
              <a:extLst>
                <a:ext uri="{FF2B5EF4-FFF2-40B4-BE49-F238E27FC236}">
                  <a16:creationId xmlns:a16="http://schemas.microsoft.com/office/drawing/2014/main" id="{C547D54E-44FE-2B80-A421-8B545DA920D7}"/>
                </a:ext>
              </a:extLst>
            </p:cNvPr>
            <p:cNvSpPr/>
            <p:nvPr/>
          </p:nvSpPr>
          <p:spPr>
            <a:xfrm>
              <a:off x="3792975" y="4229525"/>
              <a:ext cx="40400" cy="52150"/>
            </a:xfrm>
            <a:custGeom>
              <a:avLst/>
              <a:gdLst/>
              <a:ahLst/>
              <a:cxnLst/>
              <a:rect l="l" t="t" r="r" b="b"/>
              <a:pathLst>
                <a:path w="1616" h="2086" extrusionOk="0">
                  <a:moveTo>
                    <a:pt x="1160" y="1"/>
                  </a:moveTo>
                  <a:cubicBezTo>
                    <a:pt x="1048" y="1"/>
                    <a:pt x="923" y="37"/>
                    <a:pt x="792" y="112"/>
                  </a:cubicBezTo>
                  <a:cubicBezTo>
                    <a:pt x="348" y="365"/>
                    <a:pt x="0" y="998"/>
                    <a:pt x="0" y="1505"/>
                  </a:cubicBezTo>
                  <a:cubicBezTo>
                    <a:pt x="0" y="1868"/>
                    <a:pt x="179" y="2085"/>
                    <a:pt x="444" y="2085"/>
                  </a:cubicBezTo>
                  <a:cubicBezTo>
                    <a:pt x="549" y="2085"/>
                    <a:pt x="667" y="2052"/>
                    <a:pt x="792" y="1980"/>
                  </a:cubicBezTo>
                  <a:cubicBezTo>
                    <a:pt x="1235" y="1727"/>
                    <a:pt x="1615" y="1093"/>
                    <a:pt x="1615" y="587"/>
                  </a:cubicBezTo>
                  <a:cubicBezTo>
                    <a:pt x="1615" y="207"/>
                    <a:pt x="1426" y="1"/>
                    <a:pt x="1160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4;p13">
              <a:extLst>
                <a:ext uri="{FF2B5EF4-FFF2-40B4-BE49-F238E27FC236}">
                  <a16:creationId xmlns:a16="http://schemas.microsoft.com/office/drawing/2014/main" id="{090F7D5E-0836-C363-2E4A-870096364E1B}"/>
                </a:ext>
              </a:extLst>
            </p:cNvPr>
            <p:cNvSpPr/>
            <p:nvPr/>
          </p:nvSpPr>
          <p:spPr>
            <a:xfrm>
              <a:off x="3792975" y="4229525"/>
              <a:ext cx="40400" cy="52150"/>
            </a:xfrm>
            <a:custGeom>
              <a:avLst/>
              <a:gdLst/>
              <a:ahLst/>
              <a:cxnLst/>
              <a:rect l="l" t="t" r="r" b="b"/>
              <a:pathLst>
                <a:path w="1616" h="2086" extrusionOk="0">
                  <a:moveTo>
                    <a:pt x="1160" y="1"/>
                  </a:moveTo>
                  <a:cubicBezTo>
                    <a:pt x="1048" y="1"/>
                    <a:pt x="923" y="37"/>
                    <a:pt x="792" y="112"/>
                  </a:cubicBezTo>
                  <a:cubicBezTo>
                    <a:pt x="348" y="365"/>
                    <a:pt x="0" y="998"/>
                    <a:pt x="0" y="1505"/>
                  </a:cubicBezTo>
                  <a:cubicBezTo>
                    <a:pt x="0" y="1868"/>
                    <a:pt x="179" y="2085"/>
                    <a:pt x="444" y="2085"/>
                  </a:cubicBezTo>
                  <a:cubicBezTo>
                    <a:pt x="549" y="2085"/>
                    <a:pt x="667" y="2052"/>
                    <a:pt x="792" y="1980"/>
                  </a:cubicBezTo>
                  <a:cubicBezTo>
                    <a:pt x="1235" y="1727"/>
                    <a:pt x="1615" y="1093"/>
                    <a:pt x="1615" y="587"/>
                  </a:cubicBezTo>
                  <a:cubicBezTo>
                    <a:pt x="1615" y="207"/>
                    <a:pt x="1426" y="1"/>
                    <a:pt x="1160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5;p13">
              <a:extLst>
                <a:ext uri="{FF2B5EF4-FFF2-40B4-BE49-F238E27FC236}">
                  <a16:creationId xmlns:a16="http://schemas.microsoft.com/office/drawing/2014/main" id="{C8441111-C4A4-8C15-153A-76C95C66F0F6}"/>
                </a:ext>
              </a:extLst>
            </p:cNvPr>
            <p:cNvSpPr/>
            <p:nvPr/>
          </p:nvSpPr>
          <p:spPr>
            <a:xfrm>
              <a:off x="3792175" y="4229125"/>
              <a:ext cx="30900" cy="47525"/>
            </a:xfrm>
            <a:custGeom>
              <a:avLst/>
              <a:gdLst/>
              <a:ahLst/>
              <a:cxnLst/>
              <a:rect l="l" t="t" r="r" b="b"/>
              <a:pathLst>
                <a:path w="1236" h="1901" extrusionOk="0">
                  <a:moveTo>
                    <a:pt x="1204" y="1"/>
                  </a:moveTo>
                  <a:cubicBezTo>
                    <a:pt x="982" y="1"/>
                    <a:pt x="792" y="96"/>
                    <a:pt x="634" y="254"/>
                  </a:cubicBezTo>
                  <a:cubicBezTo>
                    <a:pt x="475" y="381"/>
                    <a:pt x="349" y="539"/>
                    <a:pt x="254" y="729"/>
                  </a:cubicBezTo>
                  <a:cubicBezTo>
                    <a:pt x="159" y="888"/>
                    <a:pt x="64" y="1078"/>
                    <a:pt x="32" y="1299"/>
                  </a:cubicBezTo>
                  <a:cubicBezTo>
                    <a:pt x="0" y="1489"/>
                    <a:pt x="0" y="1711"/>
                    <a:pt x="95" y="1901"/>
                  </a:cubicBezTo>
                  <a:cubicBezTo>
                    <a:pt x="0" y="1711"/>
                    <a:pt x="0" y="1489"/>
                    <a:pt x="64" y="1299"/>
                  </a:cubicBezTo>
                  <a:cubicBezTo>
                    <a:pt x="95" y="1109"/>
                    <a:pt x="159" y="919"/>
                    <a:pt x="285" y="729"/>
                  </a:cubicBezTo>
                  <a:cubicBezTo>
                    <a:pt x="380" y="571"/>
                    <a:pt x="507" y="413"/>
                    <a:pt x="666" y="286"/>
                  </a:cubicBezTo>
                  <a:cubicBezTo>
                    <a:pt x="824" y="159"/>
                    <a:pt x="1014" y="33"/>
                    <a:pt x="1204" y="33"/>
                  </a:cubicBezTo>
                  <a:lnTo>
                    <a:pt x="1236" y="33"/>
                  </a:lnTo>
                  <a:cubicBezTo>
                    <a:pt x="1236" y="1"/>
                    <a:pt x="1204" y="1"/>
                    <a:pt x="1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6;p13">
              <a:extLst>
                <a:ext uri="{FF2B5EF4-FFF2-40B4-BE49-F238E27FC236}">
                  <a16:creationId xmlns:a16="http://schemas.microsoft.com/office/drawing/2014/main" id="{E948CBBE-3812-1E66-18B2-FDB84F6CE726}"/>
                </a:ext>
              </a:extLst>
            </p:cNvPr>
            <p:cNvSpPr/>
            <p:nvPr/>
          </p:nvSpPr>
          <p:spPr>
            <a:xfrm>
              <a:off x="3791375" y="4214100"/>
              <a:ext cx="297725" cy="194000"/>
            </a:xfrm>
            <a:custGeom>
              <a:avLst/>
              <a:gdLst/>
              <a:ahLst/>
              <a:cxnLst/>
              <a:rect l="l" t="t" r="r" b="b"/>
              <a:pathLst>
                <a:path w="11909" h="7760" extrusionOk="0">
                  <a:moveTo>
                    <a:pt x="1394" y="0"/>
                  </a:moveTo>
                  <a:cubicBezTo>
                    <a:pt x="1331" y="32"/>
                    <a:pt x="1268" y="63"/>
                    <a:pt x="1204" y="95"/>
                  </a:cubicBezTo>
                  <a:cubicBezTo>
                    <a:pt x="729" y="380"/>
                    <a:pt x="286" y="887"/>
                    <a:pt x="1" y="1425"/>
                  </a:cubicBezTo>
                  <a:lnTo>
                    <a:pt x="10958" y="7759"/>
                  </a:lnTo>
                  <a:lnTo>
                    <a:pt x="11908" y="6081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7;p13">
              <a:extLst>
                <a:ext uri="{FF2B5EF4-FFF2-40B4-BE49-F238E27FC236}">
                  <a16:creationId xmlns:a16="http://schemas.microsoft.com/office/drawing/2014/main" id="{B5E74FAB-B46D-06E9-9822-E4731714771E}"/>
                </a:ext>
              </a:extLst>
            </p:cNvPr>
            <p:cNvSpPr/>
            <p:nvPr/>
          </p:nvSpPr>
          <p:spPr>
            <a:xfrm>
              <a:off x="3781100" y="4249725"/>
              <a:ext cx="284250" cy="192400"/>
            </a:xfrm>
            <a:custGeom>
              <a:avLst/>
              <a:gdLst/>
              <a:ahLst/>
              <a:cxnLst/>
              <a:rect l="l" t="t" r="r" b="b"/>
              <a:pathLst>
                <a:path w="11370" h="7696" extrusionOk="0">
                  <a:moveTo>
                    <a:pt x="412" y="0"/>
                  </a:moveTo>
                  <a:cubicBezTo>
                    <a:pt x="158" y="475"/>
                    <a:pt x="0" y="1014"/>
                    <a:pt x="0" y="1489"/>
                  </a:cubicBezTo>
                  <a:cubicBezTo>
                    <a:pt x="0" y="1520"/>
                    <a:pt x="0" y="1552"/>
                    <a:pt x="0" y="1584"/>
                  </a:cubicBezTo>
                  <a:lnTo>
                    <a:pt x="10578" y="7696"/>
                  </a:lnTo>
                  <a:lnTo>
                    <a:pt x="11369" y="6334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31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8;p13">
              <a:extLst>
                <a:ext uri="{FF2B5EF4-FFF2-40B4-BE49-F238E27FC236}">
                  <a16:creationId xmlns:a16="http://schemas.microsoft.com/office/drawing/2014/main" id="{B34D7932-E755-3B55-E1FA-E2E5BF62D250}"/>
                </a:ext>
              </a:extLst>
            </p:cNvPr>
            <p:cNvSpPr/>
            <p:nvPr/>
          </p:nvSpPr>
          <p:spPr>
            <a:xfrm>
              <a:off x="3826225" y="4211125"/>
              <a:ext cx="269200" cy="155000"/>
            </a:xfrm>
            <a:custGeom>
              <a:avLst/>
              <a:gdLst/>
              <a:ahLst/>
              <a:cxnLst/>
              <a:rect l="l" t="t" r="r" b="b"/>
              <a:pathLst>
                <a:path w="10768" h="6200" extrusionOk="0">
                  <a:moveTo>
                    <a:pt x="554" y="0"/>
                  </a:moveTo>
                  <a:cubicBezTo>
                    <a:pt x="388" y="0"/>
                    <a:pt x="206" y="40"/>
                    <a:pt x="0" y="119"/>
                  </a:cubicBezTo>
                  <a:lnTo>
                    <a:pt x="10514" y="6200"/>
                  </a:lnTo>
                  <a:lnTo>
                    <a:pt x="10768" y="5756"/>
                  </a:lnTo>
                  <a:lnTo>
                    <a:pt x="1014" y="119"/>
                  </a:lnTo>
                  <a:cubicBezTo>
                    <a:pt x="871" y="40"/>
                    <a:pt x="721" y="0"/>
                    <a:pt x="554" y="0"/>
                  </a:cubicBezTo>
                  <a:close/>
                </a:path>
              </a:pathLst>
            </a:custGeom>
            <a:solidFill>
              <a:srgbClr val="031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9;p13">
              <a:extLst>
                <a:ext uri="{FF2B5EF4-FFF2-40B4-BE49-F238E27FC236}">
                  <a16:creationId xmlns:a16="http://schemas.microsoft.com/office/drawing/2014/main" id="{DAC37DE1-64FF-014D-B098-3DD95C37901E}"/>
                </a:ext>
              </a:extLst>
            </p:cNvPr>
            <p:cNvSpPr/>
            <p:nvPr/>
          </p:nvSpPr>
          <p:spPr>
            <a:xfrm>
              <a:off x="3781100" y="4289300"/>
              <a:ext cx="264450" cy="165500"/>
            </a:xfrm>
            <a:custGeom>
              <a:avLst/>
              <a:gdLst/>
              <a:ahLst/>
              <a:cxnLst/>
              <a:rect l="l" t="t" r="r" b="b"/>
              <a:pathLst>
                <a:path w="10578" h="662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444"/>
                    <a:pt x="190" y="792"/>
                    <a:pt x="443" y="951"/>
                  </a:cubicBezTo>
                  <a:lnTo>
                    <a:pt x="475" y="951"/>
                  </a:lnTo>
                  <a:lnTo>
                    <a:pt x="10293" y="6619"/>
                  </a:lnTo>
                  <a:lnTo>
                    <a:pt x="10578" y="6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0;p13">
              <a:extLst>
                <a:ext uri="{FF2B5EF4-FFF2-40B4-BE49-F238E27FC236}">
                  <a16:creationId xmlns:a16="http://schemas.microsoft.com/office/drawing/2014/main" id="{F8E08559-181E-97EE-6E45-2771A4364CA6}"/>
                </a:ext>
              </a:extLst>
            </p:cNvPr>
            <p:cNvSpPr/>
            <p:nvPr/>
          </p:nvSpPr>
          <p:spPr>
            <a:xfrm>
              <a:off x="4026525" y="4352775"/>
              <a:ext cx="80775" cy="105050"/>
            </a:xfrm>
            <a:custGeom>
              <a:avLst/>
              <a:gdLst/>
              <a:ahLst/>
              <a:cxnLst/>
              <a:rect l="l" t="t" r="r" b="b"/>
              <a:pathLst>
                <a:path w="3231" h="4202" extrusionOk="0">
                  <a:moveTo>
                    <a:pt x="2331" y="1"/>
                  </a:moveTo>
                  <a:cubicBezTo>
                    <a:pt x="2115" y="1"/>
                    <a:pt x="1872" y="71"/>
                    <a:pt x="1616" y="217"/>
                  </a:cubicBezTo>
                  <a:cubicBezTo>
                    <a:pt x="729" y="724"/>
                    <a:pt x="0" y="1990"/>
                    <a:pt x="0" y="3035"/>
                  </a:cubicBezTo>
                  <a:cubicBezTo>
                    <a:pt x="0" y="3779"/>
                    <a:pt x="369" y="4202"/>
                    <a:pt x="901" y="4202"/>
                  </a:cubicBezTo>
                  <a:cubicBezTo>
                    <a:pt x="1117" y="4202"/>
                    <a:pt x="1360" y="4132"/>
                    <a:pt x="1616" y="3985"/>
                  </a:cubicBezTo>
                  <a:cubicBezTo>
                    <a:pt x="2502" y="3447"/>
                    <a:pt x="3231" y="2180"/>
                    <a:pt x="3231" y="1167"/>
                  </a:cubicBezTo>
                  <a:cubicBezTo>
                    <a:pt x="3231" y="424"/>
                    <a:pt x="2862" y="1"/>
                    <a:pt x="2331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1;p13">
              <a:extLst>
                <a:ext uri="{FF2B5EF4-FFF2-40B4-BE49-F238E27FC236}">
                  <a16:creationId xmlns:a16="http://schemas.microsoft.com/office/drawing/2014/main" id="{8D744316-7381-4C82-E9CD-315862D4C56F}"/>
                </a:ext>
              </a:extLst>
            </p:cNvPr>
            <p:cNvSpPr/>
            <p:nvPr/>
          </p:nvSpPr>
          <p:spPr>
            <a:xfrm>
              <a:off x="4026525" y="4352775"/>
              <a:ext cx="80775" cy="105050"/>
            </a:xfrm>
            <a:custGeom>
              <a:avLst/>
              <a:gdLst/>
              <a:ahLst/>
              <a:cxnLst/>
              <a:rect l="l" t="t" r="r" b="b"/>
              <a:pathLst>
                <a:path w="3231" h="4202" extrusionOk="0">
                  <a:moveTo>
                    <a:pt x="2331" y="1"/>
                  </a:moveTo>
                  <a:cubicBezTo>
                    <a:pt x="2115" y="1"/>
                    <a:pt x="1872" y="71"/>
                    <a:pt x="1616" y="217"/>
                  </a:cubicBezTo>
                  <a:cubicBezTo>
                    <a:pt x="729" y="724"/>
                    <a:pt x="0" y="1990"/>
                    <a:pt x="0" y="3035"/>
                  </a:cubicBezTo>
                  <a:cubicBezTo>
                    <a:pt x="0" y="3779"/>
                    <a:pt x="369" y="4202"/>
                    <a:pt x="901" y="4202"/>
                  </a:cubicBezTo>
                  <a:cubicBezTo>
                    <a:pt x="1117" y="4202"/>
                    <a:pt x="1360" y="4132"/>
                    <a:pt x="1616" y="3985"/>
                  </a:cubicBezTo>
                  <a:cubicBezTo>
                    <a:pt x="2502" y="3447"/>
                    <a:pt x="3231" y="2180"/>
                    <a:pt x="3231" y="1167"/>
                  </a:cubicBezTo>
                  <a:cubicBezTo>
                    <a:pt x="3231" y="424"/>
                    <a:pt x="2862" y="1"/>
                    <a:pt x="2331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2;p13">
              <a:extLst>
                <a:ext uri="{FF2B5EF4-FFF2-40B4-BE49-F238E27FC236}">
                  <a16:creationId xmlns:a16="http://schemas.microsoft.com/office/drawing/2014/main" id="{FE8DE9BE-6543-1141-7858-74E6DE24A4F5}"/>
                </a:ext>
              </a:extLst>
            </p:cNvPr>
            <p:cNvSpPr/>
            <p:nvPr/>
          </p:nvSpPr>
          <p:spPr>
            <a:xfrm>
              <a:off x="4024950" y="4350275"/>
              <a:ext cx="63350" cy="96600"/>
            </a:xfrm>
            <a:custGeom>
              <a:avLst/>
              <a:gdLst/>
              <a:ahLst/>
              <a:cxnLst/>
              <a:rect l="l" t="t" r="r" b="b"/>
              <a:pathLst>
                <a:path w="2534" h="3864" extrusionOk="0">
                  <a:moveTo>
                    <a:pt x="2439" y="0"/>
                  </a:moveTo>
                  <a:cubicBezTo>
                    <a:pt x="1995" y="0"/>
                    <a:pt x="1615" y="254"/>
                    <a:pt x="1299" y="507"/>
                  </a:cubicBezTo>
                  <a:cubicBezTo>
                    <a:pt x="950" y="792"/>
                    <a:pt x="697" y="1140"/>
                    <a:pt x="507" y="1489"/>
                  </a:cubicBezTo>
                  <a:cubicBezTo>
                    <a:pt x="285" y="1837"/>
                    <a:pt x="159" y="2249"/>
                    <a:pt x="63" y="2660"/>
                  </a:cubicBezTo>
                  <a:cubicBezTo>
                    <a:pt x="0" y="3072"/>
                    <a:pt x="0" y="3515"/>
                    <a:pt x="222" y="3864"/>
                  </a:cubicBezTo>
                  <a:cubicBezTo>
                    <a:pt x="32" y="3484"/>
                    <a:pt x="63" y="3072"/>
                    <a:pt x="127" y="2660"/>
                  </a:cubicBezTo>
                  <a:cubicBezTo>
                    <a:pt x="222" y="2280"/>
                    <a:pt x="380" y="1900"/>
                    <a:pt x="570" y="1552"/>
                  </a:cubicBezTo>
                  <a:cubicBezTo>
                    <a:pt x="792" y="1204"/>
                    <a:pt x="1045" y="887"/>
                    <a:pt x="1362" y="634"/>
                  </a:cubicBezTo>
                  <a:cubicBezTo>
                    <a:pt x="1658" y="397"/>
                    <a:pt x="2010" y="187"/>
                    <a:pt x="2365" y="187"/>
                  </a:cubicBezTo>
                  <a:cubicBezTo>
                    <a:pt x="2390" y="187"/>
                    <a:pt x="2414" y="188"/>
                    <a:pt x="2439" y="190"/>
                  </a:cubicBezTo>
                  <a:cubicBezTo>
                    <a:pt x="2502" y="190"/>
                    <a:pt x="2534" y="127"/>
                    <a:pt x="2534" y="95"/>
                  </a:cubicBezTo>
                  <a:cubicBezTo>
                    <a:pt x="2534" y="32"/>
                    <a:pt x="2502" y="0"/>
                    <a:pt x="2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3;p13">
              <a:extLst>
                <a:ext uri="{FF2B5EF4-FFF2-40B4-BE49-F238E27FC236}">
                  <a16:creationId xmlns:a16="http://schemas.microsoft.com/office/drawing/2014/main" id="{7D53B4B1-C37F-F7C1-82DD-2CC42B32E76A}"/>
                </a:ext>
              </a:extLst>
            </p:cNvPr>
            <p:cNvSpPr/>
            <p:nvPr/>
          </p:nvSpPr>
          <p:spPr>
            <a:xfrm>
              <a:off x="713950" y="2442625"/>
              <a:ext cx="3313400" cy="1872425"/>
            </a:xfrm>
            <a:custGeom>
              <a:avLst/>
              <a:gdLst/>
              <a:ahLst/>
              <a:cxnLst/>
              <a:rect l="l" t="t" r="r" b="b"/>
              <a:pathLst>
                <a:path w="132536" h="74897" extrusionOk="0">
                  <a:moveTo>
                    <a:pt x="89196" y="0"/>
                  </a:moveTo>
                  <a:cubicBezTo>
                    <a:pt x="87399" y="0"/>
                    <a:pt x="85602" y="396"/>
                    <a:pt x="84240" y="1188"/>
                  </a:cubicBezTo>
                  <a:lnTo>
                    <a:pt x="4972" y="46949"/>
                  </a:lnTo>
                  <a:lnTo>
                    <a:pt x="4972" y="44986"/>
                  </a:lnTo>
                  <a:lnTo>
                    <a:pt x="0" y="44986"/>
                  </a:lnTo>
                  <a:lnTo>
                    <a:pt x="0" y="49831"/>
                  </a:lnTo>
                  <a:lnTo>
                    <a:pt x="0" y="49926"/>
                  </a:lnTo>
                  <a:lnTo>
                    <a:pt x="0" y="49958"/>
                  </a:lnTo>
                  <a:cubicBezTo>
                    <a:pt x="63" y="50971"/>
                    <a:pt x="728" y="51984"/>
                    <a:pt x="2059" y="52745"/>
                  </a:cubicBezTo>
                  <a:lnTo>
                    <a:pt x="38383" y="73709"/>
                  </a:lnTo>
                  <a:cubicBezTo>
                    <a:pt x="39761" y="74501"/>
                    <a:pt x="41558" y="74897"/>
                    <a:pt x="43355" y="74897"/>
                  </a:cubicBezTo>
                  <a:cubicBezTo>
                    <a:pt x="45152" y="74897"/>
                    <a:pt x="46950" y="74501"/>
                    <a:pt x="48327" y="73709"/>
                  </a:cubicBezTo>
                  <a:lnTo>
                    <a:pt x="130477" y="26269"/>
                  </a:lnTo>
                  <a:cubicBezTo>
                    <a:pt x="131838" y="25509"/>
                    <a:pt x="132503" y="24496"/>
                    <a:pt x="132535" y="23482"/>
                  </a:cubicBezTo>
                  <a:lnTo>
                    <a:pt x="132535" y="18574"/>
                  </a:lnTo>
                  <a:lnTo>
                    <a:pt x="126645" y="18574"/>
                  </a:lnTo>
                  <a:lnTo>
                    <a:pt x="126645" y="19936"/>
                  </a:lnTo>
                  <a:lnTo>
                    <a:pt x="94152" y="1188"/>
                  </a:lnTo>
                  <a:cubicBezTo>
                    <a:pt x="92790" y="396"/>
                    <a:pt x="90993" y="0"/>
                    <a:pt x="89196" y="0"/>
                  </a:cubicBez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4;p13">
              <a:extLst>
                <a:ext uri="{FF2B5EF4-FFF2-40B4-BE49-F238E27FC236}">
                  <a16:creationId xmlns:a16="http://schemas.microsoft.com/office/drawing/2014/main" id="{F3CFD1E8-545F-D0BD-E09A-1AC980A616CF}"/>
                </a:ext>
              </a:extLst>
            </p:cNvPr>
            <p:cNvSpPr/>
            <p:nvPr/>
          </p:nvSpPr>
          <p:spPr>
            <a:xfrm>
              <a:off x="697325" y="2281900"/>
              <a:ext cx="3347425" cy="1912825"/>
            </a:xfrm>
            <a:custGeom>
              <a:avLst/>
              <a:gdLst/>
              <a:ahLst/>
              <a:cxnLst/>
              <a:rect l="l" t="t" r="r" b="b"/>
              <a:pathLst>
                <a:path w="133897" h="76513" extrusionOk="0">
                  <a:moveTo>
                    <a:pt x="89861" y="0"/>
                  </a:moveTo>
                  <a:cubicBezTo>
                    <a:pt x="88064" y="0"/>
                    <a:pt x="86267" y="396"/>
                    <a:pt x="84905" y="1188"/>
                  </a:cubicBezTo>
                  <a:lnTo>
                    <a:pt x="2724" y="48628"/>
                  </a:lnTo>
                  <a:cubicBezTo>
                    <a:pt x="0" y="50211"/>
                    <a:pt x="0" y="52776"/>
                    <a:pt x="2724" y="54360"/>
                  </a:cubicBezTo>
                  <a:lnTo>
                    <a:pt x="39048" y="75325"/>
                  </a:lnTo>
                  <a:cubicBezTo>
                    <a:pt x="40426" y="76116"/>
                    <a:pt x="42223" y="76512"/>
                    <a:pt x="44020" y="76512"/>
                  </a:cubicBezTo>
                  <a:cubicBezTo>
                    <a:pt x="45817" y="76512"/>
                    <a:pt x="47615" y="76116"/>
                    <a:pt x="48992" y="75325"/>
                  </a:cubicBezTo>
                  <a:lnTo>
                    <a:pt x="131142" y="27885"/>
                  </a:lnTo>
                  <a:cubicBezTo>
                    <a:pt x="133897" y="26301"/>
                    <a:pt x="133897" y="23736"/>
                    <a:pt x="131142" y="22153"/>
                  </a:cubicBezTo>
                  <a:lnTo>
                    <a:pt x="94817" y="1188"/>
                  </a:lnTo>
                  <a:cubicBezTo>
                    <a:pt x="93455" y="396"/>
                    <a:pt x="91658" y="0"/>
                    <a:pt x="89861" y="0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5;p13">
              <a:extLst>
                <a:ext uri="{FF2B5EF4-FFF2-40B4-BE49-F238E27FC236}">
                  <a16:creationId xmlns:a16="http://schemas.microsoft.com/office/drawing/2014/main" id="{6BC0075F-9CB5-5767-4AAF-13450588E84A}"/>
                </a:ext>
              </a:extLst>
            </p:cNvPr>
            <p:cNvSpPr/>
            <p:nvPr/>
          </p:nvSpPr>
          <p:spPr>
            <a:xfrm>
              <a:off x="781225" y="2325825"/>
              <a:ext cx="3179600" cy="1824750"/>
            </a:xfrm>
            <a:custGeom>
              <a:avLst/>
              <a:gdLst/>
              <a:ahLst/>
              <a:cxnLst/>
              <a:rect l="l" t="t" r="r" b="b"/>
              <a:pathLst>
                <a:path w="127184" h="72990" extrusionOk="0">
                  <a:moveTo>
                    <a:pt x="86505" y="1"/>
                  </a:moveTo>
                  <a:cubicBezTo>
                    <a:pt x="85492" y="1"/>
                    <a:pt x="84478" y="223"/>
                    <a:pt x="83702" y="666"/>
                  </a:cubicBezTo>
                  <a:lnTo>
                    <a:pt x="1553" y="48106"/>
                  </a:lnTo>
                  <a:cubicBezTo>
                    <a:pt x="1" y="48993"/>
                    <a:pt x="1" y="50449"/>
                    <a:pt x="1553" y="51336"/>
                  </a:cubicBezTo>
                  <a:lnTo>
                    <a:pt x="37846" y="72301"/>
                  </a:lnTo>
                  <a:cubicBezTo>
                    <a:pt x="38621" y="72760"/>
                    <a:pt x="39643" y="72990"/>
                    <a:pt x="40660" y="72990"/>
                  </a:cubicBezTo>
                  <a:cubicBezTo>
                    <a:pt x="41677" y="72990"/>
                    <a:pt x="42691" y="72760"/>
                    <a:pt x="43451" y="72301"/>
                  </a:cubicBezTo>
                  <a:lnTo>
                    <a:pt x="125632" y="24861"/>
                  </a:lnTo>
                  <a:cubicBezTo>
                    <a:pt x="127184" y="23974"/>
                    <a:pt x="127184" y="22517"/>
                    <a:pt x="125632" y="21631"/>
                  </a:cubicBezTo>
                  <a:lnTo>
                    <a:pt x="117240" y="16785"/>
                  </a:lnTo>
                  <a:cubicBezTo>
                    <a:pt x="116828" y="16548"/>
                    <a:pt x="116274" y="16429"/>
                    <a:pt x="115720" y="16429"/>
                  </a:cubicBezTo>
                  <a:cubicBezTo>
                    <a:pt x="115166" y="16429"/>
                    <a:pt x="114611" y="16548"/>
                    <a:pt x="114200" y="16785"/>
                  </a:cubicBezTo>
                  <a:lnTo>
                    <a:pt x="113693" y="17102"/>
                  </a:lnTo>
                  <a:cubicBezTo>
                    <a:pt x="113265" y="17340"/>
                    <a:pt x="112711" y="17458"/>
                    <a:pt x="112157" y="17458"/>
                  </a:cubicBezTo>
                  <a:cubicBezTo>
                    <a:pt x="111603" y="17458"/>
                    <a:pt x="111049" y="17340"/>
                    <a:pt x="110621" y="17102"/>
                  </a:cubicBezTo>
                  <a:lnTo>
                    <a:pt x="97193" y="9343"/>
                  </a:lnTo>
                  <a:cubicBezTo>
                    <a:pt x="96370" y="8836"/>
                    <a:pt x="96370" y="8045"/>
                    <a:pt x="97193" y="7570"/>
                  </a:cubicBezTo>
                  <a:lnTo>
                    <a:pt x="97700" y="7285"/>
                  </a:lnTo>
                  <a:cubicBezTo>
                    <a:pt x="98555" y="6778"/>
                    <a:pt x="98555" y="6018"/>
                    <a:pt x="97700" y="5511"/>
                  </a:cubicBezTo>
                  <a:lnTo>
                    <a:pt x="89308" y="666"/>
                  </a:lnTo>
                  <a:cubicBezTo>
                    <a:pt x="88532" y="223"/>
                    <a:pt x="87518" y="1"/>
                    <a:pt x="86505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6;p13">
              <a:extLst>
                <a:ext uri="{FF2B5EF4-FFF2-40B4-BE49-F238E27FC236}">
                  <a16:creationId xmlns:a16="http://schemas.microsoft.com/office/drawing/2014/main" id="{C15D746D-69D2-8498-D90D-BFE0398E7DC4}"/>
                </a:ext>
              </a:extLst>
            </p:cNvPr>
            <p:cNvSpPr/>
            <p:nvPr/>
          </p:nvSpPr>
          <p:spPr>
            <a:xfrm>
              <a:off x="3317925" y="2549075"/>
              <a:ext cx="249425" cy="140600"/>
            </a:xfrm>
            <a:custGeom>
              <a:avLst/>
              <a:gdLst/>
              <a:ahLst/>
              <a:cxnLst/>
              <a:rect l="l" t="t" r="r" b="b"/>
              <a:pathLst>
                <a:path w="9977" h="5624" extrusionOk="0">
                  <a:moveTo>
                    <a:pt x="1109" y="0"/>
                  </a:moveTo>
                  <a:cubicBezTo>
                    <a:pt x="870" y="0"/>
                    <a:pt x="618" y="57"/>
                    <a:pt x="412" y="160"/>
                  </a:cubicBezTo>
                  <a:cubicBezTo>
                    <a:pt x="64" y="381"/>
                    <a:pt x="1" y="698"/>
                    <a:pt x="317" y="888"/>
                  </a:cubicBezTo>
                  <a:lnTo>
                    <a:pt x="8330" y="5512"/>
                  </a:lnTo>
                  <a:cubicBezTo>
                    <a:pt x="8475" y="5584"/>
                    <a:pt x="8673" y="5624"/>
                    <a:pt x="8879" y="5624"/>
                  </a:cubicBezTo>
                  <a:cubicBezTo>
                    <a:pt x="9122" y="5624"/>
                    <a:pt x="9376" y="5569"/>
                    <a:pt x="9565" y="5449"/>
                  </a:cubicBezTo>
                  <a:cubicBezTo>
                    <a:pt x="9913" y="5227"/>
                    <a:pt x="9976" y="4942"/>
                    <a:pt x="9660" y="4752"/>
                  </a:cubicBezTo>
                  <a:lnTo>
                    <a:pt x="1647" y="128"/>
                  </a:lnTo>
                  <a:cubicBezTo>
                    <a:pt x="1502" y="41"/>
                    <a:pt x="1310" y="0"/>
                    <a:pt x="1109" y="0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7;p13">
              <a:extLst>
                <a:ext uri="{FF2B5EF4-FFF2-40B4-BE49-F238E27FC236}">
                  <a16:creationId xmlns:a16="http://schemas.microsoft.com/office/drawing/2014/main" id="{8809102B-D9C5-5149-79D3-A75529FBA853}"/>
                </a:ext>
              </a:extLst>
            </p:cNvPr>
            <p:cNvSpPr/>
            <p:nvPr/>
          </p:nvSpPr>
          <p:spPr>
            <a:xfrm>
              <a:off x="1697275" y="2132650"/>
              <a:ext cx="777500" cy="448925"/>
            </a:xfrm>
            <a:custGeom>
              <a:avLst/>
              <a:gdLst/>
              <a:ahLst/>
              <a:cxnLst/>
              <a:rect l="l" t="t" r="r" b="b"/>
              <a:pathLst>
                <a:path w="31100" h="17957" extrusionOk="0">
                  <a:moveTo>
                    <a:pt x="15550" y="1"/>
                  </a:moveTo>
                  <a:lnTo>
                    <a:pt x="0" y="8963"/>
                  </a:lnTo>
                  <a:lnTo>
                    <a:pt x="15550" y="17957"/>
                  </a:lnTo>
                  <a:lnTo>
                    <a:pt x="31099" y="8963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8;p13">
              <a:extLst>
                <a:ext uri="{FF2B5EF4-FFF2-40B4-BE49-F238E27FC236}">
                  <a16:creationId xmlns:a16="http://schemas.microsoft.com/office/drawing/2014/main" id="{5202D7D6-F4AC-BFD4-2A72-5E8E8E03F355}"/>
                </a:ext>
              </a:extLst>
            </p:cNvPr>
            <p:cNvSpPr/>
            <p:nvPr/>
          </p:nvSpPr>
          <p:spPr>
            <a:xfrm>
              <a:off x="1759800" y="1177825"/>
              <a:ext cx="652425" cy="376900"/>
            </a:xfrm>
            <a:custGeom>
              <a:avLst/>
              <a:gdLst/>
              <a:ahLst/>
              <a:cxnLst/>
              <a:rect l="l" t="t" r="r" b="b"/>
              <a:pathLst>
                <a:path w="26097" h="15076" extrusionOk="0">
                  <a:moveTo>
                    <a:pt x="13049" y="1"/>
                  </a:moveTo>
                  <a:lnTo>
                    <a:pt x="1" y="7538"/>
                  </a:lnTo>
                  <a:lnTo>
                    <a:pt x="13049" y="15075"/>
                  </a:lnTo>
                  <a:lnTo>
                    <a:pt x="26096" y="7538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9;p13">
              <a:extLst>
                <a:ext uri="{FF2B5EF4-FFF2-40B4-BE49-F238E27FC236}">
                  <a16:creationId xmlns:a16="http://schemas.microsoft.com/office/drawing/2014/main" id="{A1874E5F-E782-75CE-61DA-188CAEE64B47}"/>
                </a:ext>
              </a:extLst>
            </p:cNvPr>
            <p:cNvSpPr/>
            <p:nvPr/>
          </p:nvSpPr>
          <p:spPr>
            <a:xfrm>
              <a:off x="2086000" y="1366275"/>
              <a:ext cx="326225" cy="1179675"/>
            </a:xfrm>
            <a:custGeom>
              <a:avLst/>
              <a:gdLst/>
              <a:ahLst/>
              <a:cxnLst/>
              <a:rect l="l" t="t" r="r" b="b"/>
              <a:pathLst>
                <a:path w="13049" h="47187" extrusionOk="0">
                  <a:moveTo>
                    <a:pt x="13048" y="0"/>
                  </a:moveTo>
                  <a:lnTo>
                    <a:pt x="1" y="7537"/>
                  </a:lnTo>
                  <a:lnTo>
                    <a:pt x="1" y="47187"/>
                  </a:lnTo>
                  <a:lnTo>
                    <a:pt x="13048" y="39618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0;p13">
              <a:extLst>
                <a:ext uri="{FF2B5EF4-FFF2-40B4-BE49-F238E27FC236}">
                  <a16:creationId xmlns:a16="http://schemas.microsoft.com/office/drawing/2014/main" id="{D4C591D9-B395-74F4-CEEC-CF466A374250}"/>
                </a:ext>
              </a:extLst>
            </p:cNvPr>
            <p:cNvSpPr/>
            <p:nvPr/>
          </p:nvSpPr>
          <p:spPr>
            <a:xfrm>
              <a:off x="1759800" y="1366275"/>
              <a:ext cx="326225" cy="1179675"/>
            </a:xfrm>
            <a:custGeom>
              <a:avLst/>
              <a:gdLst/>
              <a:ahLst/>
              <a:cxnLst/>
              <a:rect l="l" t="t" r="r" b="b"/>
              <a:pathLst>
                <a:path w="13049" h="47187" extrusionOk="0">
                  <a:moveTo>
                    <a:pt x="1" y="0"/>
                  </a:moveTo>
                  <a:lnTo>
                    <a:pt x="1" y="39618"/>
                  </a:lnTo>
                  <a:lnTo>
                    <a:pt x="13049" y="47187"/>
                  </a:lnTo>
                  <a:lnTo>
                    <a:pt x="13049" y="75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6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1;p13">
              <a:extLst>
                <a:ext uri="{FF2B5EF4-FFF2-40B4-BE49-F238E27FC236}">
                  <a16:creationId xmlns:a16="http://schemas.microsoft.com/office/drawing/2014/main" id="{C0929198-7EE2-FCD7-E87C-B594C9FEA1CC}"/>
                </a:ext>
              </a:extLst>
            </p:cNvPr>
            <p:cNvSpPr/>
            <p:nvPr/>
          </p:nvSpPr>
          <p:spPr>
            <a:xfrm>
              <a:off x="1200850" y="2416100"/>
              <a:ext cx="778300" cy="448925"/>
            </a:xfrm>
            <a:custGeom>
              <a:avLst/>
              <a:gdLst/>
              <a:ahLst/>
              <a:cxnLst/>
              <a:rect l="l" t="t" r="r" b="b"/>
              <a:pathLst>
                <a:path w="31132" h="17957" extrusionOk="0">
                  <a:moveTo>
                    <a:pt x="15550" y="0"/>
                  </a:moveTo>
                  <a:lnTo>
                    <a:pt x="1" y="8994"/>
                  </a:lnTo>
                  <a:lnTo>
                    <a:pt x="15550" y="17956"/>
                  </a:lnTo>
                  <a:lnTo>
                    <a:pt x="31131" y="8994"/>
                  </a:lnTo>
                  <a:lnTo>
                    <a:pt x="15550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2;p13">
              <a:extLst>
                <a:ext uri="{FF2B5EF4-FFF2-40B4-BE49-F238E27FC236}">
                  <a16:creationId xmlns:a16="http://schemas.microsoft.com/office/drawing/2014/main" id="{8C73E6CF-4AB8-824D-4314-88B477F77786}"/>
                </a:ext>
              </a:extLst>
            </p:cNvPr>
            <p:cNvSpPr/>
            <p:nvPr/>
          </p:nvSpPr>
          <p:spPr>
            <a:xfrm>
              <a:off x="1263400" y="1721750"/>
              <a:ext cx="653200" cy="376875"/>
            </a:xfrm>
            <a:custGeom>
              <a:avLst/>
              <a:gdLst/>
              <a:ahLst/>
              <a:cxnLst/>
              <a:rect l="l" t="t" r="r" b="b"/>
              <a:pathLst>
                <a:path w="26128" h="15075" extrusionOk="0">
                  <a:moveTo>
                    <a:pt x="13048" y="0"/>
                  </a:moveTo>
                  <a:lnTo>
                    <a:pt x="0" y="7538"/>
                  </a:lnTo>
                  <a:lnTo>
                    <a:pt x="13048" y="15075"/>
                  </a:lnTo>
                  <a:lnTo>
                    <a:pt x="26127" y="7538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FFB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3;p13">
              <a:extLst>
                <a:ext uri="{FF2B5EF4-FFF2-40B4-BE49-F238E27FC236}">
                  <a16:creationId xmlns:a16="http://schemas.microsoft.com/office/drawing/2014/main" id="{2D405558-5668-5939-6149-B269D384320B}"/>
                </a:ext>
              </a:extLst>
            </p:cNvPr>
            <p:cNvSpPr/>
            <p:nvPr/>
          </p:nvSpPr>
          <p:spPr>
            <a:xfrm>
              <a:off x="1589600" y="1910175"/>
              <a:ext cx="327000" cy="919225"/>
            </a:xfrm>
            <a:custGeom>
              <a:avLst/>
              <a:gdLst/>
              <a:ahLst/>
              <a:cxnLst/>
              <a:rect l="l" t="t" r="r" b="b"/>
              <a:pathLst>
                <a:path w="13080" h="36769" extrusionOk="0">
                  <a:moveTo>
                    <a:pt x="13079" y="1"/>
                  </a:moveTo>
                  <a:lnTo>
                    <a:pt x="0" y="7538"/>
                  </a:lnTo>
                  <a:lnTo>
                    <a:pt x="0" y="36768"/>
                  </a:lnTo>
                  <a:lnTo>
                    <a:pt x="13079" y="29231"/>
                  </a:lnTo>
                  <a:lnTo>
                    <a:pt x="13079" y="1"/>
                  </a:lnTo>
                  <a:close/>
                </a:path>
              </a:pathLst>
            </a:custGeom>
            <a:solidFill>
              <a:srgbClr val="F4A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4;p13">
              <a:extLst>
                <a:ext uri="{FF2B5EF4-FFF2-40B4-BE49-F238E27FC236}">
                  <a16:creationId xmlns:a16="http://schemas.microsoft.com/office/drawing/2014/main" id="{BC595D99-28DC-331B-D1B7-CCC12AD2DF4E}"/>
                </a:ext>
              </a:extLst>
            </p:cNvPr>
            <p:cNvSpPr/>
            <p:nvPr/>
          </p:nvSpPr>
          <p:spPr>
            <a:xfrm>
              <a:off x="1263400" y="1910175"/>
              <a:ext cx="326225" cy="919225"/>
            </a:xfrm>
            <a:custGeom>
              <a:avLst/>
              <a:gdLst/>
              <a:ahLst/>
              <a:cxnLst/>
              <a:rect l="l" t="t" r="r" b="b"/>
              <a:pathLst>
                <a:path w="13049" h="36769" extrusionOk="0">
                  <a:moveTo>
                    <a:pt x="0" y="1"/>
                  </a:moveTo>
                  <a:lnTo>
                    <a:pt x="0" y="29231"/>
                  </a:lnTo>
                  <a:lnTo>
                    <a:pt x="13048" y="36768"/>
                  </a:lnTo>
                  <a:lnTo>
                    <a:pt x="13048" y="75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9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5;p13">
              <a:extLst>
                <a:ext uri="{FF2B5EF4-FFF2-40B4-BE49-F238E27FC236}">
                  <a16:creationId xmlns:a16="http://schemas.microsoft.com/office/drawing/2014/main" id="{96923F30-5785-0FC6-99B4-5B659F0C890C}"/>
                </a:ext>
              </a:extLst>
            </p:cNvPr>
            <p:cNvSpPr/>
            <p:nvPr/>
          </p:nvSpPr>
          <p:spPr>
            <a:xfrm>
              <a:off x="704450" y="2699525"/>
              <a:ext cx="778275" cy="448925"/>
            </a:xfrm>
            <a:custGeom>
              <a:avLst/>
              <a:gdLst/>
              <a:ahLst/>
              <a:cxnLst/>
              <a:rect l="l" t="t" r="r" b="b"/>
              <a:pathLst>
                <a:path w="31131" h="17957" extrusionOk="0">
                  <a:moveTo>
                    <a:pt x="15581" y="1"/>
                  </a:moveTo>
                  <a:lnTo>
                    <a:pt x="0" y="8995"/>
                  </a:lnTo>
                  <a:lnTo>
                    <a:pt x="15581" y="17957"/>
                  </a:lnTo>
                  <a:lnTo>
                    <a:pt x="31131" y="8995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26;p13">
              <a:extLst>
                <a:ext uri="{FF2B5EF4-FFF2-40B4-BE49-F238E27FC236}">
                  <a16:creationId xmlns:a16="http://schemas.microsoft.com/office/drawing/2014/main" id="{F617C38D-935A-637E-3161-A170EF6E094B}"/>
                </a:ext>
              </a:extLst>
            </p:cNvPr>
            <p:cNvSpPr/>
            <p:nvPr/>
          </p:nvSpPr>
          <p:spPr>
            <a:xfrm>
              <a:off x="766975" y="2266450"/>
              <a:ext cx="653200" cy="376900"/>
            </a:xfrm>
            <a:custGeom>
              <a:avLst/>
              <a:gdLst/>
              <a:ahLst/>
              <a:cxnLst/>
              <a:rect l="l" t="t" r="r" b="b"/>
              <a:pathLst>
                <a:path w="26128" h="15076" extrusionOk="0">
                  <a:moveTo>
                    <a:pt x="13080" y="1"/>
                  </a:moveTo>
                  <a:lnTo>
                    <a:pt x="1" y="7538"/>
                  </a:lnTo>
                  <a:lnTo>
                    <a:pt x="13080" y="15075"/>
                  </a:lnTo>
                  <a:lnTo>
                    <a:pt x="26128" y="7538"/>
                  </a:lnTo>
                  <a:lnTo>
                    <a:pt x="13080" y="1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27;p13">
              <a:extLst>
                <a:ext uri="{FF2B5EF4-FFF2-40B4-BE49-F238E27FC236}">
                  <a16:creationId xmlns:a16="http://schemas.microsoft.com/office/drawing/2014/main" id="{63C3A2B8-F0E0-E8E6-86E7-4ABEF634D0DE}"/>
                </a:ext>
              </a:extLst>
            </p:cNvPr>
            <p:cNvSpPr/>
            <p:nvPr/>
          </p:nvSpPr>
          <p:spPr>
            <a:xfrm>
              <a:off x="1093975" y="2454875"/>
              <a:ext cx="326200" cy="657950"/>
            </a:xfrm>
            <a:custGeom>
              <a:avLst/>
              <a:gdLst/>
              <a:ahLst/>
              <a:cxnLst/>
              <a:rect l="l" t="t" r="r" b="b"/>
              <a:pathLst>
                <a:path w="13048" h="26318" extrusionOk="0">
                  <a:moveTo>
                    <a:pt x="13048" y="1"/>
                  </a:moveTo>
                  <a:lnTo>
                    <a:pt x="0" y="7538"/>
                  </a:lnTo>
                  <a:lnTo>
                    <a:pt x="0" y="26318"/>
                  </a:lnTo>
                  <a:lnTo>
                    <a:pt x="13048" y="18781"/>
                  </a:lnTo>
                  <a:lnTo>
                    <a:pt x="13048" y="1"/>
                  </a:lnTo>
                  <a:close/>
                </a:path>
              </a:pathLst>
            </a:custGeom>
            <a:solidFill>
              <a:srgbClr val="D36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28;p13">
              <a:extLst>
                <a:ext uri="{FF2B5EF4-FFF2-40B4-BE49-F238E27FC236}">
                  <a16:creationId xmlns:a16="http://schemas.microsoft.com/office/drawing/2014/main" id="{8CC07B94-E565-9880-3E39-F5D10210BD37}"/>
                </a:ext>
              </a:extLst>
            </p:cNvPr>
            <p:cNvSpPr/>
            <p:nvPr/>
          </p:nvSpPr>
          <p:spPr>
            <a:xfrm>
              <a:off x="766975" y="2454875"/>
              <a:ext cx="327025" cy="657950"/>
            </a:xfrm>
            <a:custGeom>
              <a:avLst/>
              <a:gdLst/>
              <a:ahLst/>
              <a:cxnLst/>
              <a:rect l="l" t="t" r="r" b="b"/>
              <a:pathLst>
                <a:path w="13081" h="26318" extrusionOk="0">
                  <a:moveTo>
                    <a:pt x="1" y="1"/>
                  </a:moveTo>
                  <a:lnTo>
                    <a:pt x="1" y="18781"/>
                  </a:lnTo>
                  <a:lnTo>
                    <a:pt x="13080" y="26318"/>
                  </a:lnTo>
                  <a:lnTo>
                    <a:pt x="13080" y="75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6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29;p13">
              <a:extLst>
                <a:ext uri="{FF2B5EF4-FFF2-40B4-BE49-F238E27FC236}">
                  <a16:creationId xmlns:a16="http://schemas.microsoft.com/office/drawing/2014/main" id="{89F17939-DF83-15F4-A6BE-7A84B63AAA08}"/>
                </a:ext>
              </a:extLst>
            </p:cNvPr>
            <p:cNvSpPr/>
            <p:nvPr/>
          </p:nvSpPr>
          <p:spPr>
            <a:xfrm>
              <a:off x="1085250" y="3230775"/>
              <a:ext cx="1486100" cy="850325"/>
            </a:xfrm>
            <a:custGeom>
              <a:avLst/>
              <a:gdLst/>
              <a:ahLst/>
              <a:cxnLst/>
              <a:rect l="l" t="t" r="r" b="b"/>
              <a:pathLst>
                <a:path w="59444" h="34013" extrusionOk="0">
                  <a:moveTo>
                    <a:pt x="29865" y="0"/>
                  </a:moveTo>
                  <a:lnTo>
                    <a:pt x="1" y="17798"/>
                  </a:lnTo>
                  <a:lnTo>
                    <a:pt x="28218" y="34013"/>
                  </a:lnTo>
                  <a:lnTo>
                    <a:pt x="59444" y="15962"/>
                  </a:lnTo>
                  <a:lnTo>
                    <a:pt x="29865" y="0"/>
                  </a:lnTo>
                  <a:close/>
                </a:path>
              </a:pathLst>
            </a:custGeom>
            <a:solidFill>
              <a:srgbClr val="B1B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30;p13">
              <a:extLst>
                <a:ext uri="{FF2B5EF4-FFF2-40B4-BE49-F238E27FC236}">
                  <a16:creationId xmlns:a16="http://schemas.microsoft.com/office/drawing/2014/main" id="{D140F52D-9FEF-5786-70FB-806124CD1B34}"/>
                </a:ext>
              </a:extLst>
            </p:cNvPr>
            <p:cNvSpPr/>
            <p:nvPr/>
          </p:nvSpPr>
          <p:spPr>
            <a:xfrm>
              <a:off x="1916575" y="2680525"/>
              <a:ext cx="1680850" cy="903375"/>
            </a:xfrm>
            <a:custGeom>
              <a:avLst/>
              <a:gdLst/>
              <a:ahLst/>
              <a:cxnLst/>
              <a:rect l="l" t="t" r="r" b="b"/>
              <a:pathLst>
                <a:path w="67234" h="36135" extrusionOk="0">
                  <a:moveTo>
                    <a:pt x="29199" y="1"/>
                  </a:moveTo>
                  <a:lnTo>
                    <a:pt x="0" y="15360"/>
                  </a:lnTo>
                  <a:lnTo>
                    <a:pt x="35976" y="36135"/>
                  </a:lnTo>
                  <a:lnTo>
                    <a:pt x="67234" y="18178"/>
                  </a:lnTo>
                  <a:lnTo>
                    <a:pt x="29199" y="1"/>
                  </a:lnTo>
                  <a:close/>
                </a:path>
              </a:pathLst>
            </a:custGeom>
            <a:solidFill>
              <a:srgbClr val="B1B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31;p13">
              <a:extLst>
                <a:ext uri="{FF2B5EF4-FFF2-40B4-BE49-F238E27FC236}">
                  <a16:creationId xmlns:a16="http://schemas.microsoft.com/office/drawing/2014/main" id="{63F5598C-CFD3-07D6-D370-CAFDE6633674}"/>
                </a:ext>
              </a:extLst>
            </p:cNvPr>
            <p:cNvSpPr/>
            <p:nvPr/>
          </p:nvSpPr>
          <p:spPr>
            <a:xfrm>
              <a:off x="1997325" y="2846000"/>
              <a:ext cx="394300" cy="448125"/>
            </a:xfrm>
            <a:custGeom>
              <a:avLst/>
              <a:gdLst/>
              <a:ahLst/>
              <a:cxnLst/>
              <a:rect l="l" t="t" r="r" b="b"/>
              <a:pathLst>
                <a:path w="15772" h="17925" extrusionOk="0">
                  <a:moveTo>
                    <a:pt x="2978" y="0"/>
                  </a:moveTo>
                  <a:lnTo>
                    <a:pt x="1" y="8804"/>
                  </a:lnTo>
                  <a:lnTo>
                    <a:pt x="15772" y="17925"/>
                  </a:lnTo>
                  <a:lnTo>
                    <a:pt x="15012" y="6967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E59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32;p13">
              <a:extLst>
                <a:ext uri="{FF2B5EF4-FFF2-40B4-BE49-F238E27FC236}">
                  <a16:creationId xmlns:a16="http://schemas.microsoft.com/office/drawing/2014/main" id="{3F048577-FF71-1CFE-E4C4-7FB683438210}"/>
                </a:ext>
              </a:extLst>
            </p:cNvPr>
            <p:cNvSpPr/>
            <p:nvPr/>
          </p:nvSpPr>
          <p:spPr>
            <a:xfrm>
              <a:off x="2557875" y="2480225"/>
              <a:ext cx="532050" cy="413300"/>
            </a:xfrm>
            <a:custGeom>
              <a:avLst/>
              <a:gdLst/>
              <a:ahLst/>
              <a:cxnLst/>
              <a:rect l="l" t="t" r="r" b="b"/>
              <a:pathLst>
                <a:path w="21282" h="16532" extrusionOk="0">
                  <a:moveTo>
                    <a:pt x="6081" y="0"/>
                  </a:moveTo>
                  <a:lnTo>
                    <a:pt x="0" y="10483"/>
                  </a:lnTo>
                  <a:lnTo>
                    <a:pt x="7981" y="12763"/>
                  </a:lnTo>
                  <a:lnTo>
                    <a:pt x="21282" y="16531"/>
                  </a:lnTo>
                  <a:lnTo>
                    <a:pt x="18115" y="6936"/>
                  </a:lnTo>
                  <a:lnTo>
                    <a:pt x="13365" y="4212"/>
                  </a:lnTo>
                  <a:lnTo>
                    <a:pt x="11465" y="3104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FDD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33;p13">
              <a:extLst>
                <a:ext uri="{FF2B5EF4-FFF2-40B4-BE49-F238E27FC236}">
                  <a16:creationId xmlns:a16="http://schemas.microsoft.com/office/drawing/2014/main" id="{58C89555-6AA2-40A6-351C-56B42FF05CCD}"/>
                </a:ext>
              </a:extLst>
            </p:cNvPr>
            <p:cNvSpPr/>
            <p:nvPr/>
          </p:nvSpPr>
          <p:spPr>
            <a:xfrm>
              <a:off x="2071750" y="2480225"/>
              <a:ext cx="939025" cy="539975"/>
            </a:xfrm>
            <a:custGeom>
              <a:avLst/>
              <a:gdLst/>
              <a:ahLst/>
              <a:cxnLst/>
              <a:rect l="l" t="t" r="r" b="b"/>
              <a:pathLst>
                <a:path w="37561" h="21599" extrusionOk="0">
                  <a:moveTo>
                    <a:pt x="25526" y="0"/>
                  </a:moveTo>
                  <a:lnTo>
                    <a:pt x="16754" y="4972"/>
                  </a:lnTo>
                  <a:lnTo>
                    <a:pt x="13238" y="6999"/>
                  </a:lnTo>
                  <a:lnTo>
                    <a:pt x="11053" y="8266"/>
                  </a:lnTo>
                  <a:lnTo>
                    <a:pt x="8868" y="9533"/>
                  </a:lnTo>
                  <a:lnTo>
                    <a:pt x="1" y="14631"/>
                  </a:lnTo>
                  <a:lnTo>
                    <a:pt x="64" y="14695"/>
                  </a:lnTo>
                  <a:lnTo>
                    <a:pt x="8868" y="19762"/>
                  </a:lnTo>
                  <a:lnTo>
                    <a:pt x="11053" y="21028"/>
                  </a:lnTo>
                  <a:lnTo>
                    <a:pt x="12035" y="21598"/>
                  </a:lnTo>
                  <a:lnTo>
                    <a:pt x="13238" y="20902"/>
                  </a:lnTo>
                  <a:lnTo>
                    <a:pt x="13460" y="20775"/>
                  </a:lnTo>
                  <a:lnTo>
                    <a:pt x="16754" y="18875"/>
                  </a:lnTo>
                  <a:lnTo>
                    <a:pt x="27426" y="12763"/>
                  </a:lnTo>
                  <a:lnTo>
                    <a:pt x="28851" y="11939"/>
                  </a:lnTo>
                  <a:lnTo>
                    <a:pt x="30910" y="10736"/>
                  </a:lnTo>
                  <a:lnTo>
                    <a:pt x="32810" y="9659"/>
                  </a:lnTo>
                  <a:lnTo>
                    <a:pt x="37560" y="6936"/>
                  </a:lnTo>
                  <a:lnTo>
                    <a:pt x="32810" y="4212"/>
                  </a:lnTo>
                  <a:lnTo>
                    <a:pt x="30910" y="3104"/>
                  </a:lnTo>
                  <a:lnTo>
                    <a:pt x="25526" y="0"/>
                  </a:lnTo>
                  <a:close/>
                </a:path>
              </a:pathLst>
            </a:custGeom>
            <a:solidFill>
              <a:srgbClr val="FFB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34;p13">
              <a:extLst>
                <a:ext uri="{FF2B5EF4-FFF2-40B4-BE49-F238E27FC236}">
                  <a16:creationId xmlns:a16="http://schemas.microsoft.com/office/drawing/2014/main" id="{B1F6C77A-A020-73C6-CC2D-597119CEA799}"/>
                </a:ext>
              </a:extLst>
            </p:cNvPr>
            <p:cNvSpPr/>
            <p:nvPr/>
          </p:nvSpPr>
          <p:spPr>
            <a:xfrm>
              <a:off x="2372600" y="2653600"/>
              <a:ext cx="717325" cy="640525"/>
            </a:xfrm>
            <a:custGeom>
              <a:avLst/>
              <a:gdLst/>
              <a:ahLst/>
              <a:cxnLst/>
              <a:rect l="l" t="t" r="r" b="b"/>
              <a:pathLst>
                <a:path w="28693" h="25621" extrusionOk="0">
                  <a:moveTo>
                    <a:pt x="25526" y="1"/>
                  </a:moveTo>
                  <a:lnTo>
                    <a:pt x="1" y="14663"/>
                  </a:lnTo>
                  <a:lnTo>
                    <a:pt x="761" y="25621"/>
                  </a:lnTo>
                  <a:lnTo>
                    <a:pt x="28693" y="9596"/>
                  </a:lnTo>
                  <a:lnTo>
                    <a:pt x="25526" y="1"/>
                  </a:lnTo>
                  <a:close/>
                </a:path>
              </a:pathLst>
            </a:custGeom>
            <a:solidFill>
              <a:srgbClr val="F4A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35;p13">
              <a:extLst>
                <a:ext uri="{FF2B5EF4-FFF2-40B4-BE49-F238E27FC236}">
                  <a16:creationId xmlns:a16="http://schemas.microsoft.com/office/drawing/2014/main" id="{5D7C9A1B-55DD-874B-3A12-05B61A0A4372}"/>
                </a:ext>
              </a:extLst>
            </p:cNvPr>
            <p:cNvSpPr/>
            <p:nvPr/>
          </p:nvSpPr>
          <p:spPr>
            <a:xfrm>
              <a:off x="2072550" y="2846775"/>
              <a:ext cx="306425" cy="178975"/>
            </a:xfrm>
            <a:custGeom>
              <a:avLst/>
              <a:gdLst/>
              <a:ahLst/>
              <a:cxnLst/>
              <a:rect l="l" t="t" r="r" b="b"/>
              <a:pathLst>
                <a:path w="12257" h="7159" extrusionOk="0">
                  <a:moveTo>
                    <a:pt x="32" y="1"/>
                  </a:moveTo>
                  <a:cubicBezTo>
                    <a:pt x="0" y="33"/>
                    <a:pt x="0" y="33"/>
                    <a:pt x="32" y="33"/>
                  </a:cubicBezTo>
                  <a:lnTo>
                    <a:pt x="11908" y="7126"/>
                  </a:lnTo>
                  <a:cubicBezTo>
                    <a:pt x="11939" y="7148"/>
                    <a:pt x="11975" y="7158"/>
                    <a:pt x="12010" y="7158"/>
                  </a:cubicBezTo>
                  <a:cubicBezTo>
                    <a:pt x="12080" y="7158"/>
                    <a:pt x="12151" y="7116"/>
                    <a:pt x="12193" y="7031"/>
                  </a:cubicBezTo>
                  <a:cubicBezTo>
                    <a:pt x="12256" y="6936"/>
                    <a:pt x="12224" y="6810"/>
                    <a:pt x="12098" y="6746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36;p13">
              <a:extLst>
                <a:ext uri="{FF2B5EF4-FFF2-40B4-BE49-F238E27FC236}">
                  <a16:creationId xmlns:a16="http://schemas.microsoft.com/office/drawing/2014/main" id="{7A610E25-3AFB-00B9-6F19-303CAE4246B9}"/>
                </a:ext>
              </a:extLst>
            </p:cNvPr>
            <p:cNvSpPr/>
            <p:nvPr/>
          </p:nvSpPr>
          <p:spPr>
            <a:xfrm>
              <a:off x="2366275" y="2660725"/>
              <a:ext cx="631025" cy="365025"/>
            </a:xfrm>
            <a:custGeom>
              <a:avLst/>
              <a:gdLst/>
              <a:ahLst/>
              <a:cxnLst/>
              <a:rect l="l" t="t" r="r" b="b"/>
              <a:pathLst>
                <a:path w="25241" h="14601" extrusionOk="0">
                  <a:moveTo>
                    <a:pt x="25209" y="1"/>
                  </a:moveTo>
                  <a:lnTo>
                    <a:pt x="127" y="14188"/>
                  </a:lnTo>
                  <a:cubicBezTo>
                    <a:pt x="32" y="14252"/>
                    <a:pt x="0" y="14378"/>
                    <a:pt x="64" y="14473"/>
                  </a:cubicBezTo>
                  <a:cubicBezTo>
                    <a:pt x="106" y="14558"/>
                    <a:pt x="176" y="14600"/>
                    <a:pt x="247" y="14600"/>
                  </a:cubicBezTo>
                  <a:cubicBezTo>
                    <a:pt x="282" y="14600"/>
                    <a:pt x="317" y="14590"/>
                    <a:pt x="349" y="14568"/>
                  </a:cubicBezTo>
                  <a:lnTo>
                    <a:pt x="25241" y="32"/>
                  </a:lnTo>
                  <a:cubicBezTo>
                    <a:pt x="25241" y="32"/>
                    <a:pt x="25241" y="32"/>
                    <a:pt x="25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37;p13">
              <a:extLst>
                <a:ext uri="{FF2B5EF4-FFF2-40B4-BE49-F238E27FC236}">
                  <a16:creationId xmlns:a16="http://schemas.microsoft.com/office/drawing/2014/main" id="{A67738F8-56F7-2092-91F7-A2A1BA8FFEE1}"/>
                </a:ext>
              </a:extLst>
            </p:cNvPr>
            <p:cNvSpPr/>
            <p:nvPr/>
          </p:nvSpPr>
          <p:spPr>
            <a:xfrm>
              <a:off x="2367075" y="3014625"/>
              <a:ext cx="25350" cy="277925"/>
            </a:xfrm>
            <a:custGeom>
              <a:avLst/>
              <a:gdLst/>
              <a:ahLst/>
              <a:cxnLst/>
              <a:rect l="l" t="t" r="r" b="b"/>
              <a:pathLst>
                <a:path w="1014" h="11117" extrusionOk="0">
                  <a:moveTo>
                    <a:pt x="190" y="1"/>
                  </a:moveTo>
                  <a:cubicBezTo>
                    <a:pt x="95" y="1"/>
                    <a:pt x="0" y="127"/>
                    <a:pt x="0" y="222"/>
                  </a:cubicBezTo>
                  <a:lnTo>
                    <a:pt x="950" y="11085"/>
                  </a:lnTo>
                  <a:cubicBezTo>
                    <a:pt x="950" y="11117"/>
                    <a:pt x="982" y="11117"/>
                    <a:pt x="982" y="11117"/>
                  </a:cubicBezTo>
                  <a:cubicBezTo>
                    <a:pt x="1014" y="11117"/>
                    <a:pt x="1014" y="11117"/>
                    <a:pt x="1014" y="11085"/>
                  </a:cubicBezTo>
                  <a:lnTo>
                    <a:pt x="443" y="191"/>
                  </a:lnTo>
                  <a:cubicBezTo>
                    <a:pt x="412" y="64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38;p13">
              <a:extLst>
                <a:ext uri="{FF2B5EF4-FFF2-40B4-BE49-F238E27FC236}">
                  <a16:creationId xmlns:a16="http://schemas.microsoft.com/office/drawing/2014/main" id="{3F63B6CA-B19A-9681-66E4-E6C89E472503}"/>
                </a:ext>
              </a:extLst>
            </p:cNvPr>
            <p:cNvSpPr/>
            <p:nvPr/>
          </p:nvSpPr>
          <p:spPr>
            <a:xfrm>
              <a:off x="2293425" y="2686850"/>
              <a:ext cx="54675" cy="319100"/>
            </a:xfrm>
            <a:custGeom>
              <a:avLst/>
              <a:gdLst/>
              <a:ahLst/>
              <a:cxnLst/>
              <a:rect l="l" t="t" r="r" b="b"/>
              <a:pathLst>
                <a:path w="2187" h="12764" extrusionOk="0">
                  <a:moveTo>
                    <a:pt x="2186" y="1"/>
                  </a:moveTo>
                  <a:lnTo>
                    <a:pt x="1" y="1268"/>
                  </a:lnTo>
                  <a:lnTo>
                    <a:pt x="1" y="11497"/>
                  </a:lnTo>
                  <a:lnTo>
                    <a:pt x="2186" y="1276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39;p13">
              <a:extLst>
                <a:ext uri="{FF2B5EF4-FFF2-40B4-BE49-F238E27FC236}">
                  <a16:creationId xmlns:a16="http://schemas.microsoft.com/office/drawing/2014/main" id="{077A6282-EE4D-E323-2390-49FA2629E8E0}"/>
                </a:ext>
              </a:extLst>
            </p:cNvPr>
            <p:cNvSpPr/>
            <p:nvPr/>
          </p:nvSpPr>
          <p:spPr>
            <a:xfrm>
              <a:off x="2402700" y="2604525"/>
              <a:ext cx="87900" cy="398250"/>
            </a:xfrm>
            <a:custGeom>
              <a:avLst/>
              <a:gdLst/>
              <a:ahLst/>
              <a:cxnLst/>
              <a:rect l="l" t="t" r="r" b="b"/>
              <a:pathLst>
                <a:path w="3516" h="15930" extrusionOk="0">
                  <a:moveTo>
                    <a:pt x="3516" y="0"/>
                  </a:moveTo>
                  <a:lnTo>
                    <a:pt x="0" y="2027"/>
                  </a:lnTo>
                  <a:lnTo>
                    <a:pt x="0" y="15930"/>
                  </a:lnTo>
                  <a:lnTo>
                    <a:pt x="3516" y="13903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40;p13">
              <a:extLst>
                <a:ext uri="{FF2B5EF4-FFF2-40B4-BE49-F238E27FC236}">
                  <a16:creationId xmlns:a16="http://schemas.microsoft.com/office/drawing/2014/main" id="{446376ED-AA0D-2FFE-1D8E-F6823B622C76}"/>
                </a:ext>
              </a:extLst>
            </p:cNvPr>
            <p:cNvSpPr/>
            <p:nvPr/>
          </p:nvSpPr>
          <p:spPr>
            <a:xfrm>
              <a:off x="2844475" y="2557800"/>
              <a:ext cx="47525" cy="190850"/>
            </a:xfrm>
            <a:custGeom>
              <a:avLst/>
              <a:gdLst/>
              <a:ahLst/>
              <a:cxnLst/>
              <a:rect l="l" t="t" r="r" b="b"/>
              <a:pathLst>
                <a:path w="1901" h="7634" extrusionOk="0">
                  <a:moveTo>
                    <a:pt x="1" y="1"/>
                  </a:moveTo>
                  <a:lnTo>
                    <a:pt x="1" y="7633"/>
                  </a:lnTo>
                  <a:lnTo>
                    <a:pt x="1901" y="6556"/>
                  </a:lnTo>
                  <a:lnTo>
                    <a:pt x="1901" y="11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41;p13">
              <a:extLst>
                <a:ext uri="{FF2B5EF4-FFF2-40B4-BE49-F238E27FC236}">
                  <a16:creationId xmlns:a16="http://schemas.microsoft.com/office/drawing/2014/main" id="{E260354E-4286-C8F4-BEC9-6474A200F4F8}"/>
                </a:ext>
              </a:extLst>
            </p:cNvPr>
            <p:cNvSpPr/>
            <p:nvPr/>
          </p:nvSpPr>
          <p:spPr>
            <a:xfrm>
              <a:off x="2420900" y="3090625"/>
              <a:ext cx="395100" cy="448150"/>
            </a:xfrm>
            <a:custGeom>
              <a:avLst/>
              <a:gdLst/>
              <a:ahLst/>
              <a:cxnLst/>
              <a:rect l="l" t="t" r="r" b="b"/>
              <a:pathLst>
                <a:path w="15804" h="17926" extrusionOk="0">
                  <a:moveTo>
                    <a:pt x="2978" y="1"/>
                  </a:moveTo>
                  <a:lnTo>
                    <a:pt x="1" y="8805"/>
                  </a:lnTo>
                  <a:lnTo>
                    <a:pt x="15803" y="17926"/>
                  </a:lnTo>
                  <a:lnTo>
                    <a:pt x="15012" y="6968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E59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42;p13">
              <a:extLst>
                <a:ext uri="{FF2B5EF4-FFF2-40B4-BE49-F238E27FC236}">
                  <a16:creationId xmlns:a16="http://schemas.microsoft.com/office/drawing/2014/main" id="{CAA38AA1-A450-8312-7AF6-C295CFA66C5A}"/>
                </a:ext>
              </a:extLst>
            </p:cNvPr>
            <p:cNvSpPr/>
            <p:nvPr/>
          </p:nvSpPr>
          <p:spPr>
            <a:xfrm>
              <a:off x="2981450" y="2724850"/>
              <a:ext cx="532050" cy="413325"/>
            </a:xfrm>
            <a:custGeom>
              <a:avLst/>
              <a:gdLst/>
              <a:ahLst/>
              <a:cxnLst/>
              <a:rect l="l" t="t" r="r" b="b"/>
              <a:pathLst>
                <a:path w="21282" h="16533" extrusionOk="0">
                  <a:moveTo>
                    <a:pt x="6081" y="1"/>
                  </a:moveTo>
                  <a:lnTo>
                    <a:pt x="0" y="10483"/>
                  </a:lnTo>
                  <a:lnTo>
                    <a:pt x="7981" y="12764"/>
                  </a:lnTo>
                  <a:lnTo>
                    <a:pt x="21282" y="16532"/>
                  </a:lnTo>
                  <a:lnTo>
                    <a:pt x="21282" y="16532"/>
                  </a:lnTo>
                  <a:lnTo>
                    <a:pt x="18115" y="6936"/>
                  </a:lnTo>
                  <a:lnTo>
                    <a:pt x="13365" y="4213"/>
                  </a:lnTo>
                  <a:lnTo>
                    <a:pt x="11496" y="3105"/>
                  </a:lnTo>
                  <a:lnTo>
                    <a:pt x="6081" y="1"/>
                  </a:lnTo>
                  <a:close/>
                </a:path>
              </a:pathLst>
            </a:custGeom>
            <a:solidFill>
              <a:srgbClr val="FDD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43;p13">
              <a:extLst>
                <a:ext uri="{FF2B5EF4-FFF2-40B4-BE49-F238E27FC236}">
                  <a16:creationId xmlns:a16="http://schemas.microsoft.com/office/drawing/2014/main" id="{55A6E629-C8D0-9FAF-CFAE-24E0E8DF8065}"/>
                </a:ext>
              </a:extLst>
            </p:cNvPr>
            <p:cNvSpPr/>
            <p:nvPr/>
          </p:nvSpPr>
          <p:spPr>
            <a:xfrm>
              <a:off x="2495325" y="2724850"/>
              <a:ext cx="939025" cy="540000"/>
            </a:xfrm>
            <a:custGeom>
              <a:avLst/>
              <a:gdLst/>
              <a:ahLst/>
              <a:cxnLst/>
              <a:rect l="l" t="t" r="r" b="b"/>
              <a:pathLst>
                <a:path w="37561" h="21600" extrusionOk="0">
                  <a:moveTo>
                    <a:pt x="25526" y="1"/>
                  </a:moveTo>
                  <a:lnTo>
                    <a:pt x="16785" y="4973"/>
                  </a:lnTo>
                  <a:lnTo>
                    <a:pt x="13238" y="7000"/>
                  </a:lnTo>
                  <a:lnTo>
                    <a:pt x="11085" y="8267"/>
                  </a:lnTo>
                  <a:lnTo>
                    <a:pt x="8868" y="9533"/>
                  </a:lnTo>
                  <a:lnTo>
                    <a:pt x="1" y="14632"/>
                  </a:lnTo>
                  <a:lnTo>
                    <a:pt x="64" y="14695"/>
                  </a:lnTo>
                  <a:lnTo>
                    <a:pt x="8868" y="19762"/>
                  </a:lnTo>
                  <a:lnTo>
                    <a:pt x="11085" y="21029"/>
                  </a:lnTo>
                  <a:lnTo>
                    <a:pt x="12035" y="21599"/>
                  </a:lnTo>
                  <a:lnTo>
                    <a:pt x="13238" y="20902"/>
                  </a:lnTo>
                  <a:lnTo>
                    <a:pt x="13460" y="20776"/>
                  </a:lnTo>
                  <a:lnTo>
                    <a:pt x="16785" y="18876"/>
                  </a:lnTo>
                  <a:lnTo>
                    <a:pt x="27426" y="12764"/>
                  </a:lnTo>
                  <a:lnTo>
                    <a:pt x="28851" y="11940"/>
                  </a:lnTo>
                  <a:lnTo>
                    <a:pt x="30941" y="10737"/>
                  </a:lnTo>
                  <a:lnTo>
                    <a:pt x="32810" y="9660"/>
                  </a:lnTo>
                  <a:lnTo>
                    <a:pt x="37560" y="6936"/>
                  </a:lnTo>
                  <a:lnTo>
                    <a:pt x="32810" y="4213"/>
                  </a:lnTo>
                  <a:lnTo>
                    <a:pt x="30941" y="3105"/>
                  </a:lnTo>
                  <a:lnTo>
                    <a:pt x="25526" y="1"/>
                  </a:lnTo>
                  <a:close/>
                </a:path>
              </a:pathLst>
            </a:custGeom>
            <a:solidFill>
              <a:srgbClr val="FFB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44;p13">
              <a:extLst>
                <a:ext uri="{FF2B5EF4-FFF2-40B4-BE49-F238E27FC236}">
                  <a16:creationId xmlns:a16="http://schemas.microsoft.com/office/drawing/2014/main" id="{1334AF8E-EA67-2300-905D-7BB24317FC0C}"/>
                </a:ext>
              </a:extLst>
            </p:cNvPr>
            <p:cNvSpPr/>
            <p:nvPr/>
          </p:nvSpPr>
          <p:spPr>
            <a:xfrm>
              <a:off x="2796175" y="2898250"/>
              <a:ext cx="717325" cy="640525"/>
            </a:xfrm>
            <a:custGeom>
              <a:avLst/>
              <a:gdLst/>
              <a:ahLst/>
              <a:cxnLst/>
              <a:rect l="l" t="t" r="r" b="b"/>
              <a:pathLst>
                <a:path w="28693" h="25621" extrusionOk="0">
                  <a:moveTo>
                    <a:pt x="25526" y="0"/>
                  </a:moveTo>
                  <a:lnTo>
                    <a:pt x="1" y="14663"/>
                  </a:lnTo>
                  <a:lnTo>
                    <a:pt x="792" y="25621"/>
                  </a:lnTo>
                  <a:lnTo>
                    <a:pt x="28693" y="9596"/>
                  </a:lnTo>
                  <a:lnTo>
                    <a:pt x="25526" y="0"/>
                  </a:lnTo>
                  <a:close/>
                </a:path>
              </a:pathLst>
            </a:custGeom>
            <a:solidFill>
              <a:srgbClr val="F4A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45;p13">
              <a:extLst>
                <a:ext uri="{FF2B5EF4-FFF2-40B4-BE49-F238E27FC236}">
                  <a16:creationId xmlns:a16="http://schemas.microsoft.com/office/drawing/2014/main" id="{ABC4E93E-59CD-BFE5-4757-8982B73D5641}"/>
                </a:ext>
              </a:extLst>
            </p:cNvPr>
            <p:cNvSpPr/>
            <p:nvPr/>
          </p:nvSpPr>
          <p:spPr>
            <a:xfrm>
              <a:off x="2496900" y="3091425"/>
              <a:ext cx="305650" cy="178950"/>
            </a:xfrm>
            <a:custGeom>
              <a:avLst/>
              <a:gdLst/>
              <a:ahLst/>
              <a:cxnLst/>
              <a:rect l="l" t="t" r="r" b="b"/>
              <a:pathLst>
                <a:path w="12226" h="7158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lnTo>
                    <a:pt x="11877" y="7126"/>
                  </a:lnTo>
                  <a:cubicBezTo>
                    <a:pt x="11908" y="7147"/>
                    <a:pt x="11944" y="7158"/>
                    <a:pt x="11979" y="7158"/>
                  </a:cubicBezTo>
                  <a:cubicBezTo>
                    <a:pt x="12049" y="7158"/>
                    <a:pt x="12120" y="7116"/>
                    <a:pt x="12162" y="7031"/>
                  </a:cubicBezTo>
                  <a:cubicBezTo>
                    <a:pt x="12225" y="6936"/>
                    <a:pt x="12193" y="6809"/>
                    <a:pt x="12098" y="6746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46;p13">
              <a:extLst>
                <a:ext uri="{FF2B5EF4-FFF2-40B4-BE49-F238E27FC236}">
                  <a16:creationId xmlns:a16="http://schemas.microsoft.com/office/drawing/2014/main" id="{10EEB341-A5CE-69DD-BCF4-6E2FB552CF5D}"/>
                </a:ext>
              </a:extLst>
            </p:cNvPr>
            <p:cNvSpPr/>
            <p:nvPr/>
          </p:nvSpPr>
          <p:spPr>
            <a:xfrm>
              <a:off x="2789850" y="2905375"/>
              <a:ext cx="631825" cy="365000"/>
            </a:xfrm>
            <a:custGeom>
              <a:avLst/>
              <a:gdLst/>
              <a:ahLst/>
              <a:cxnLst/>
              <a:rect l="l" t="t" r="r" b="b"/>
              <a:pathLst>
                <a:path w="25273" h="14600" extrusionOk="0">
                  <a:moveTo>
                    <a:pt x="25241" y="0"/>
                  </a:moveTo>
                  <a:lnTo>
                    <a:pt x="159" y="14188"/>
                  </a:lnTo>
                  <a:cubicBezTo>
                    <a:pt x="32" y="14251"/>
                    <a:pt x="0" y="14378"/>
                    <a:pt x="64" y="14473"/>
                  </a:cubicBezTo>
                  <a:cubicBezTo>
                    <a:pt x="106" y="14558"/>
                    <a:pt x="176" y="14600"/>
                    <a:pt x="256" y="14600"/>
                  </a:cubicBezTo>
                  <a:cubicBezTo>
                    <a:pt x="296" y="14600"/>
                    <a:pt x="338" y="14589"/>
                    <a:pt x="380" y="14568"/>
                  </a:cubicBezTo>
                  <a:lnTo>
                    <a:pt x="25241" y="32"/>
                  </a:lnTo>
                  <a:cubicBezTo>
                    <a:pt x="25272" y="32"/>
                    <a:pt x="25272" y="32"/>
                    <a:pt x="25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47;p13">
              <a:extLst>
                <a:ext uri="{FF2B5EF4-FFF2-40B4-BE49-F238E27FC236}">
                  <a16:creationId xmlns:a16="http://schemas.microsoft.com/office/drawing/2014/main" id="{B9786916-48CD-3D48-8342-C3F5AF396278}"/>
                </a:ext>
              </a:extLst>
            </p:cNvPr>
            <p:cNvSpPr/>
            <p:nvPr/>
          </p:nvSpPr>
          <p:spPr>
            <a:xfrm>
              <a:off x="2795400" y="3264025"/>
              <a:ext cx="26150" cy="277925"/>
            </a:xfrm>
            <a:custGeom>
              <a:avLst/>
              <a:gdLst/>
              <a:ahLst/>
              <a:cxnLst/>
              <a:rect l="l" t="t" r="r" b="b"/>
              <a:pathLst>
                <a:path w="1046" h="11117" extrusionOk="0">
                  <a:moveTo>
                    <a:pt x="32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602" y="10926"/>
                  </a:lnTo>
                  <a:cubicBezTo>
                    <a:pt x="602" y="11053"/>
                    <a:pt x="697" y="11116"/>
                    <a:pt x="823" y="11116"/>
                  </a:cubicBezTo>
                  <a:cubicBezTo>
                    <a:pt x="950" y="11116"/>
                    <a:pt x="1045" y="10990"/>
                    <a:pt x="1014" y="10895"/>
                  </a:cubicBezTo>
                  <a:lnTo>
                    <a:pt x="63" y="32"/>
                  </a:lnTo>
                  <a:cubicBezTo>
                    <a:pt x="63" y="0"/>
                    <a:pt x="63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48;p13">
              <a:extLst>
                <a:ext uri="{FF2B5EF4-FFF2-40B4-BE49-F238E27FC236}">
                  <a16:creationId xmlns:a16="http://schemas.microsoft.com/office/drawing/2014/main" id="{50E9494B-7D65-CA7D-9B53-42C855DF6895}"/>
                </a:ext>
              </a:extLst>
            </p:cNvPr>
            <p:cNvSpPr/>
            <p:nvPr/>
          </p:nvSpPr>
          <p:spPr>
            <a:xfrm>
              <a:off x="2198425" y="2730400"/>
              <a:ext cx="394300" cy="448150"/>
            </a:xfrm>
            <a:custGeom>
              <a:avLst/>
              <a:gdLst/>
              <a:ahLst/>
              <a:cxnLst/>
              <a:rect l="l" t="t" r="r" b="b"/>
              <a:pathLst>
                <a:path w="15772" h="17926" extrusionOk="0">
                  <a:moveTo>
                    <a:pt x="2978" y="1"/>
                  </a:moveTo>
                  <a:lnTo>
                    <a:pt x="1" y="8805"/>
                  </a:lnTo>
                  <a:lnTo>
                    <a:pt x="15772" y="17925"/>
                  </a:lnTo>
                  <a:lnTo>
                    <a:pt x="15012" y="693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E59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49;p13">
              <a:extLst>
                <a:ext uri="{FF2B5EF4-FFF2-40B4-BE49-F238E27FC236}">
                  <a16:creationId xmlns:a16="http://schemas.microsoft.com/office/drawing/2014/main" id="{FC0911E1-5318-E5B8-500B-D27CAFE91B5C}"/>
                </a:ext>
              </a:extLst>
            </p:cNvPr>
            <p:cNvSpPr/>
            <p:nvPr/>
          </p:nvSpPr>
          <p:spPr>
            <a:xfrm>
              <a:off x="2758975" y="2363825"/>
              <a:ext cx="532050" cy="413325"/>
            </a:xfrm>
            <a:custGeom>
              <a:avLst/>
              <a:gdLst/>
              <a:ahLst/>
              <a:cxnLst/>
              <a:rect l="l" t="t" r="r" b="b"/>
              <a:pathLst>
                <a:path w="21282" h="16533" extrusionOk="0">
                  <a:moveTo>
                    <a:pt x="6081" y="1"/>
                  </a:moveTo>
                  <a:lnTo>
                    <a:pt x="0" y="10515"/>
                  </a:lnTo>
                  <a:lnTo>
                    <a:pt x="7981" y="12764"/>
                  </a:lnTo>
                  <a:lnTo>
                    <a:pt x="21282" y="16532"/>
                  </a:lnTo>
                  <a:lnTo>
                    <a:pt x="21282" y="16532"/>
                  </a:lnTo>
                  <a:lnTo>
                    <a:pt x="18115" y="6968"/>
                  </a:lnTo>
                  <a:lnTo>
                    <a:pt x="13365" y="4213"/>
                  </a:lnTo>
                  <a:lnTo>
                    <a:pt x="11496" y="3136"/>
                  </a:lnTo>
                  <a:lnTo>
                    <a:pt x="6081" y="1"/>
                  </a:lnTo>
                  <a:close/>
                </a:path>
              </a:pathLst>
            </a:custGeom>
            <a:solidFill>
              <a:srgbClr val="FDD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50;p13">
              <a:extLst>
                <a:ext uri="{FF2B5EF4-FFF2-40B4-BE49-F238E27FC236}">
                  <a16:creationId xmlns:a16="http://schemas.microsoft.com/office/drawing/2014/main" id="{DE5FC231-C305-3BAD-23E2-A50AEC5C01F5}"/>
                </a:ext>
              </a:extLst>
            </p:cNvPr>
            <p:cNvSpPr/>
            <p:nvPr/>
          </p:nvSpPr>
          <p:spPr>
            <a:xfrm>
              <a:off x="2272850" y="2363825"/>
              <a:ext cx="939025" cy="540000"/>
            </a:xfrm>
            <a:custGeom>
              <a:avLst/>
              <a:gdLst/>
              <a:ahLst/>
              <a:cxnLst/>
              <a:rect l="l" t="t" r="r" b="b"/>
              <a:pathLst>
                <a:path w="37561" h="21600" extrusionOk="0">
                  <a:moveTo>
                    <a:pt x="25526" y="1"/>
                  </a:moveTo>
                  <a:lnTo>
                    <a:pt x="16753" y="5005"/>
                  </a:lnTo>
                  <a:lnTo>
                    <a:pt x="13238" y="7031"/>
                  </a:lnTo>
                  <a:lnTo>
                    <a:pt x="11053" y="8267"/>
                  </a:lnTo>
                  <a:lnTo>
                    <a:pt x="8868" y="9565"/>
                  </a:lnTo>
                  <a:lnTo>
                    <a:pt x="1" y="14664"/>
                  </a:lnTo>
                  <a:lnTo>
                    <a:pt x="64" y="14695"/>
                  </a:lnTo>
                  <a:lnTo>
                    <a:pt x="8868" y="19794"/>
                  </a:lnTo>
                  <a:lnTo>
                    <a:pt x="11053" y="21061"/>
                  </a:lnTo>
                  <a:lnTo>
                    <a:pt x="12035" y="21599"/>
                  </a:lnTo>
                  <a:lnTo>
                    <a:pt x="13238" y="20934"/>
                  </a:lnTo>
                  <a:lnTo>
                    <a:pt x="13460" y="20807"/>
                  </a:lnTo>
                  <a:lnTo>
                    <a:pt x="16753" y="18876"/>
                  </a:lnTo>
                  <a:lnTo>
                    <a:pt x="27426" y="12764"/>
                  </a:lnTo>
                  <a:lnTo>
                    <a:pt x="28851" y="11972"/>
                  </a:lnTo>
                  <a:lnTo>
                    <a:pt x="30941" y="10768"/>
                  </a:lnTo>
                  <a:lnTo>
                    <a:pt x="32810" y="9692"/>
                  </a:lnTo>
                  <a:lnTo>
                    <a:pt x="37560" y="6968"/>
                  </a:lnTo>
                  <a:lnTo>
                    <a:pt x="32810" y="4213"/>
                  </a:lnTo>
                  <a:lnTo>
                    <a:pt x="30941" y="3136"/>
                  </a:lnTo>
                  <a:lnTo>
                    <a:pt x="25526" y="1"/>
                  </a:lnTo>
                  <a:close/>
                </a:path>
              </a:pathLst>
            </a:custGeom>
            <a:solidFill>
              <a:srgbClr val="FFB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51;p13">
              <a:extLst>
                <a:ext uri="{FF2B5EF4-FFF2-40B4-BE49-F238E27FC236}">
                  <a16:creationId xmlns:a16="http://schemas.microsoft.com/office/drawing/2014/main" id="{6FC4F62E-3926-745E-DA95-457481B8E1FA}"/>
                </a:ext>
              </a:extLst>
            </p:cNvPr>
            <p:cNvSpPr/>
            <p:nvPr/>
          </p:nvSpPr>
          <p:spPr>
            <a:xfrm>
              <a:off x="2573700" y="2538025"/>
              <a:ext cx="717325" cy="640525"/>
            </a:xfrm>
            <a:custGeom>
              <a:avLst/>
              <a:gdLst/>
              <a:ahLst/>
              <a:cxnLst/>
              <a:rect l="l" t="t" r="r" b="b"/>
              <a:pathLst>
                <a:path w="28693" h="25621" extrusionOk="0">
                  <a:moveTo>
                    <a:pt x="25526" y="0"/>
                  </a:moveTo>
                  <a:lnTo>
                    <a:pt x="1" y="14631"/>
                  </a:lnTo>
                  <a:lnTo>
                    <a:pt x="761" y="25620"/>
                  </a:lnTo>
                  <a:lnTo>
                    <a:pt x="28693" y="9564"/>
                  </a:lnTo>
                  <a:lnTo>
                    <a:pt x="25526" y="0"/>
                  </a:lnTo>
                  <a:close/>
                </a:path>
              </a:pathLst>
            </a:custGeom>
            <a:solidFill>
              <a:srgbClr val="F4A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52;p13">
              <a:extLst>
                <a:ext uri="{FF2B5EF4-FFF2-40B4-BE49-F238E27FC236}">
                  <a16:creationId xmlns:a16="http://schemas.microsoft.com/office/drawing/2014/main" id="{A92D292C-E1D8-C775-32E5-A5673D2D6EE8}"/>
                </a:ext>
              </a:extLst>
            </p:cNvPr>
            <p:cNvSpPr/>
            <p:nvPr/>
          </p:nvSpPr>
          <p:spPr>
            <a:xfrm>
              <a:off x="2273650" y="2731200"/>
              <a:ext cx="306425" cy="178450"/>
            </a:xfrm>
            <a:custGeom>
              <a:avLst/>
              <a:gdLst/>
              <a:ahLst/>
              <a:cxnLst/>
              <a:rect l="l" t="t" r="r" b="b"/>
              <a:pathLst>
                <a:path w="12257" h="7138" extrusionOk="0">
                  <a:moveTo>
                    <a:pt x="32" y="0"/>
                  </a:moveTo>
                  <a:cubicBezTo>
                    <a:pt x="0" y="0"/>
                    <a:pt x="0" y="32"/>
                    <a:pt x="32" y="32"/>
                  </a:cubicBezTo>
                  <a:lnTo>
                    <a:pt x="11908" y="7094"/>
                  </a:lnTo>
                  <a:lnTo>
                    <a:pt x="11908" y="7126"/>
                  </a:lnTo>
                  <a:cubicBezTo>
                    <a:pt x="11931" y="7134"/>
                    <a:pt x="11957" y="7138"/>
                    <a:pt x="11983" y="7138"/>
                  </a:cubicBezTo>
                  <a:cubicBezTo>
                    <a:pt x="12062" y="7138"/>
                    <a:pt x="12145" y="7102"/>
                    <a:pt x="12193" y="7031"/>
                  </a:cubicBezTo>
                  <a:cubicBezTo>
                    <a:pt x="12256" y="6936"/>
                    <a:pt x="12224" y="6777"/>
                    <a:pt x="12098" y="674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53;p13">
              <a:extLst>
                <a:ext uri="{FF2B5EF4-FFF2-40B4-BE49-F238E27FC236}">
                  <a16:creationId xmlns:a16="http://schemas.microsoft.com/office/drawing/2014/main" id="{DB6488F6-ABB0-F51B-0297-A638E96AF377}"/>
                </a:ext>
              </a:extLst>
            </p:cNvPr>
            <p:cNvSpPr/>
            <p:nvPr/>
          </p:nvSpPr>
          <p:spPr>
            <a:xfrm>
              <a:off x="2567375" y="2545150"/>
              <a:ext cx="631025" cy="364500"/>
            </a:xfrm>
            <a:custGeom>
              <a:avLst/>
              <a:gdLst/>
              <a:ahLst/>
              <a:cxnLst/>
              <a:rect l="l" t="t" r="r" b="b"/>
              <a:pathLst>
                <a:path w="25241" h="14580" extrusionOk="0">
                  <a:moveTo>
                    <a:pt x="25209" y="0"/>
                  </a:moveTo>
                  <a:lnTo>
                    <a:pt x="127" y="14188"/>
                  </a:lnTo>
                  <a:cubicBezTo>
                    <a:pt x="32" y="14251"/>
                    <a:pt x="0" y="14378"/>
                    <a:pt x="64" y="14473"/>
                  </a:cubicBezTo>
                  <a:cubicBezTo>
                    <a:pt x="111" y="14544"/>
                    <a:pt x="194" y="14580"/>
                    <a:pt x="273" y="14580"/>
                  </a:cubicBezTo>
                  <a:cubicBezTo>
                    <a:pt x="299" y="14580"/>
                    <a:pt x="325" y="14576"/>
                    <a:pt x="349" y="14568"/>
                  </a:cubicBezTo>
                  <a:lnTo>
                    <a:pt x="25241" y="32"/>
                  </a:lnTo>
                  <a:cubicBezTo>
                    <a:pt x="25241" y="32"/>
                    <a:pt x="25241" y="0"/>
                    <a:pt x="25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54;p13">
              <a:extLst>
                <a:ext uri="{FF2B5EF4-FFF2-40B4-BE49-F238E27FC236}">
                  <a16:creationId xmlns:a16="http://schemas.microsoft.com/office/drawing/2014/main" id="{AF5A25BD-8969-F294-54AF-D04C909F1E2B}"/>
                </a:ext>
              </a:extLst>
            </p:cNvPr>
            <p:cNvSpPr/>
            <p:nvPr/>
          </p:nvSpPr>
          <p:spPr>
            <a:xfrm>
              <a:off x="2568175" y="2898875"/>
              <a:ext cx="25350" cy="278075"/>
            </a:xfrm>
            <a:custGeom>
              <a:avLst/>
              <a:gdLst/>
              <a:ahLst/>
              <a:cxnLst/>
              <a:rect l="l" t="t" r="r" b="b"/>
              <a:pathLst>
                <a:path w="1014" h="11123" extrusionOk="0">
                  <a:moveTo>
                    <a:pt x="238" y="1"/>
                  </a:moveTo>
                  <a:cubicBezTo>
                    <a:pt x="223" y="1"/>
                    <a:pt x="207" y="3"/>
                    <a:pt x="190" y="7"/>
                  </a:cubicBezTo>
                  <a:cubicBezTo>
                    <a:pt x="95" y="7"/>
                    <a:pt x="0" y="102"/>
                    <a:pt x="0" y="229"/>
                  </a:cubicBezTo>
                  <a:lnTo>
                    <a:pt x="950" y="11091"/>
                  </a:lnTo>
                  <a:cubicBezTo>
                    <a:pt x="950" y="11091"/>
                    <a:pt x="982" y="11123"/>
                    <a:pt x="982" y="11123"/>
                  </a:cubicBezTo>
                  <a:cubicBezTo>
                    <a:pt x="1013" y="11123"/>
                    <a:pt x="1013" y="11091"/>
                    <a:pt x="1013" y="11091"/>
                  </a:cubicBezTo>
                  <a:lnTo>
                    <a:pt x="443" y="197"/>
                  </a:lnTo>
                  <a:cubicBezTo>
                    <a:pt x="416" y="87"/>
                    <a:pt x="341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55;p13">
              <a:extLst>
                <a:ext uri="{FF2B5EF4-FFF2-40B4-BE49-F238E27FC236}">
                  <a16:creationId xmlns:a16="http://schemas.microsoft.com/office/drawing/2014/main" id="{22CBBF10-4E4C-16FD-31D3-EE31B6754C8D}"/>
                </a:ext>
              </a:extLst>
            </p:cNvPr>
            <p:cNvSpPr/>
            <p:nvPr/>
          </p:nvSpPr>
          <p:spPr>
            <a:xfrm>
              <a:off x="1162850" y="3602875"/>
              <a:ext cx="301675" cy="246250"/>
            </a:xfrm>
            <a:custGeom>
              <a:avLst/>
              <a:gdLst/>
              <a:ahLst/>
              <a:cxnLst/>
              <a:rect l="l" t="t" r="r" b="b"/>
              <a:pathLst>
                <a:path w="12067" h="9850" extrusionOk="0">
                  <a:moveTo>
                    <a:pt x="0" y="1"/>
                  </a:moveTo>
                  <a:lnTo>
                    <a:pt x="0" y="2883"/>
                  </a:lnTo>
                  <a:lnTo>
                    <a:pt x="12066" y="9850"/>
                  </a:lnTo>
                  <a:lnTo>
                    <a:pt x="12066" y="6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56;p13">
              <a:extLst>
                <a:ext uri="{FF2B5EF4-FFF2-40B4-BE49-F238E27FC236}">
                  <a16:creationId xmlns:a16="http://schemas.microsoft.com/office/drawing/2014/main" id="{6DF2380B-FEAA-3186-6809-6FBD216AC173}"/>
                </a:ext>
              </a:extLst>
            </p:cNvPr>
            <p:cNvSpPr/>
            <p:nvPr/>
          </p:nvSpPr>
          <p:spPr>
            <a:xfrm>
              <a:off x="1464500" y="3372500"/>
              <a:ext cx="701500" cy="476625"/>
            </a:xfrm>
            <a:custGeom>
              <a:avLst/>
              <a:gdLst/>
              <a:ahLst/>
              <a:cxnLst/>
              <a:rect l="l" t="t" r="r" b="b"/>
              <a:pathLst>
                <a:path w="28060" h="19065" extrusionOk="0">
                  <a:moveTo>
                    <a:pt x="28059" y="0"/>
                  </a:moveTo>
                  <a:lnTo>
                    <a:pt x="0" y="16183"/>
                  </a:lnTo>
                  <a:lnTo>
                    <a:pt x="0" y="19065"/>
                  </a:lnTo>
                  <a:lnTo>
                    <a:pt x="28059" y="2882"/>
                  </a:lnTo>
                  <a:lnTo>
                    <a:pt x="28059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57;p13">
              <a:extLst>
                <a:ext uri="{FF2B5EF4-FFF2-40B4-BE49-F238E27FC236}">
                  <a16:creationId xmlns:a16="http://schemas.microsoft.com/office/drawing/2014/main" id="{CD76B260-3AA1-90E6-FC15-359B8DF22A4B}"/>
                </a:ext>
              </a:extLst>
            </p:cNvPr>
            <p:cNvSpPr/>
            <p:nvPr/>
          </p:nvSpPr>
          <p:spPr>
            <a:xfrm>
              <a:off x="1162850" y="3198300"/>
              <a:ext cx="1003150" cy="578775"/>
            </a:xfrm>
            <a:custGeom>
              <a:avLst/>
              <a:gdLst/>
              <a:ahLst/>
              <a:cxnLst/>
              <a:rect l="l" t="t" r="r" b="b"/>
              <a:pathLst>
                <a:path w="40126" h="23151" extrusionOk="0">
                  <a:moveTo>
                    <a:pt x="28028" y="1"/>
                  </a:moveTo>
                  <a:lnTo>
                    <a:pt x="0" y="16184"/>
                  </a:lnTo>
                  <a:lnTo>
                    <a:pt x="12066" y="23151"/>
                  </a:lnTo>
                  <a:lnTo>
                    <a:pt x="40125" y="6968"/>
                  </a:lnTo>
                  <a:lnTo>
                    <a:pt x="28028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58;p13">
              <a:extLst>
                <a:ext uri="{FF2B5EF4-FFF2-40B4-BE49-F238E27FC236}">
                  <a16:creationId xmlns:a16="http://schemas.microsoft.com/office/drawing/2014/main" id="{09CF5819-5F3D-E9BE-53A9-76596D1F012E}"/>
                </a:ext>
              </a:extLst>
            </p:cNvPr>
            <p:cNvSpPr/>
            <p:nvPr/>
          </p:nvSpPr>
          <p:spPr>
            <a:xfrm>
              <a:off x="1183425" y="3210175"/>
              <a:ext cx="961975" cy="555025"/>
            </a:xfrm>
            <a:custGeom>
              <a:avLst/>
              <a:gdLst/>
              <a:ahLst/>
              <a:cxnLst/>
              <a:rect l="l" t="t" r="r" b="b"/>
              <a:pathLst>
                <a:path w="38479" h="22201" extrusionOk="0">
                  <a:moveTo>
                    <a:pt x="27205" y="1"/>
                  </a:moveTo>
                  <a:lnTo>
                    <a:pt x="1" y="15709"/>
                  </a:lnTo>
                  <a:lnTo>
                    <a:pt x="11243" y="22201"/>
                  </a:lnTo>
                  <a:lnTo>
                    <a:pt x="38479" y="6493"/>
                  </a:lnTo>
                  <a:lnTo>
                    <a:pt x="27205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59;p13">
              <a:extLst>
                <a:ext uri="{FF2B5EF4-FFF2-40B4-BE49-F238E27FC236}">
                  <a16:creationId xmlns:a16="http://schemas.microsoft.com/office/drawing/2014/main" id="{6A9F9946-49D0-9B83-600C-FD6DDA5178B9}"/>
                </a:ext>
              </a:extLst>
            </p:cNvPr>
            <p:cNvSpPr/>
            <p:nvPr/>
          </p:nvSpPr>
          <p:spPr>
            <a:xfrm>
              <a:off x="1196900" y="3217325"/>
              <a:ext cx="909700" cy="525725"/>
            </a:xfrm>
            <a:custGeom>
              <a:avLst/>
              <a:gdLst/>
              <a:ahLst/>
              <a:cxnLst/>
              <a:rect l="l" t="t" r="r" b="b"/>
              <a:pathLst>
                <a:path w="36388" h="21029" extrusionOk="0">
                  <a:moveTo>
                    <a:pt x="26697" y="0"/>
                  </a:moveTo>
                  <a:lnTo>
                    <a:pt x="0" y="15423"/>
                  </a:lnTo>
                  <a:lnTo>
                    <a:pt x="9659" y="21028"/>
                  </a:lnTo>
                  <a:lnTo>
                    <a:pt x="36388" y="5605"/>
                  </a:lnTo>
                  <a:lnTo>
                    <a:pt x="26697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60;p13">
              <a:extLst>
                <a:ext uri="{FF2B5EF4-FFF2-40B4-BE49-F238E27FC236}">
                  <a16:creationId xmlns:a16="http://schemas.microsoft.com/office/drawing/2014/main" id="{0423D894-C3C6-05C2-3641-144E3AF2CCFD}"/>
                </a:ext>
              </a:extLst>
            </p:cNvPr>
            <p:cNvSpPr/>
            <p:nvPr/>
          </p:nvSpPr>
          <p:spPr>
            <a:xfrm>
              <a:off x="1847700" y="3305800"/>
              <a:ext cx="110850" cy="58200"/>
            </a:xfrm>
            <a:custGeom>
              <a:avLst/>
              <a:gdLst/>
              <a:ahLst/>
              <a:cxnLst/>
              <a:rect l="l" t="t" r="r" b="b"/>
              <a:pathLst>
                <a:path w="4434" h="2328" extrusionOk="0">
                  <a:moveTo>
                    <a:pt x="2217" y="0"/>
                  </a:moveTo>
                  <a:cubicBezTo>
                    <a:pt x="1702" y="0"/>
                    <a:pt x="1188" y="119"/>
                    <a:pt x="792" y="356"/>
                  </a:cubicBezTo>
                  <a:cubicBezTo>
                    <a:pt x="0" y="800"/>
                    <a:pt x="0" y="1528"/>
                    <a:pt x="792" y="1971"/>
                  </a:cubicBezTo>
                  <a:cubicBezTo>
                    <a:pt x="1188" y="2209"/>
                    <a:pt x="1702" y="2328"/>
                    <a:pt x="2217" y="2328"/>
                  </a:cubicBezTo>
                  <a:cubicBezTo>
                    <a:pt x="2732" y="2328"/>
                    <a:pt x="3246" y="2209"/>
                    <a:pt x="3642" y="1971"/>
                  </a:cubicBezTo>
                  <a:cubicBezTo>
                    <a:pt x="4434" y="1528"/>
                    <a:pt x="4434" y="800"/>
                    <a:pt x="3642" y="356"/>
                  </a:cubicBezTo>
                  <a:cubicBezTo>
                    <a:pt x="3246" y="119"/>
                    <a:pt x="2732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61;p13">
              <a:extLst>
                <a:ext uri="{FF2B5EF4-FFF2-40B4-BE49-F238E27FC236}">
                  <a16:creationId xmlns:a16="http://schemas.microsoft.com/office/drawing/2014/main" id="{75ADD2BC-5C38-6AF8-15A7-003AA14F3B2B}"/>
                </a:ext>
              </a:extLst>
            </p:cNvPr>
            <p:cNvSpPr/>
            <p:nvPr/>
          </p:nvSpPr>
          <p:spPr>
            <a:xfrm>
              <a:off x="1344950" y="3596350"/>
              <a:ext cx="110075" cy="58225"/>
            </a:xfrm>
            <a:custGeom>
              <a:avLst/>
              <a:gdLst/>
              <a:ahLst/>
              <a:cxnLst/>
              <a:rect l="l" t="t" r="r" b="b"/>
              <a:pathLst>
                <a:path w="4403" h="2329" extrusionOk="0">
                  <a:moveTo>
                    <a:pt x="2186" y="0"/>
                  </a:moveTo>
                  <a:cubicBezTo>
                    <a:pt x="1671" y="0"/>
                    <a:pt x="1156" y="119"/>
                    <a:pt x="760" y="357"/>
                  </a:cubicBezTo>
                  <a:cubicBezTo>
                    <a:pt x="0" y="800"/>
                    <a:pt x="0" y="1529"/>
                    <a:pt x="760" y="1972"/>
                  </a:cubicBezTo>
                  <a:cubicBezTo>
                    <a:pt x="1156" y="2209"/>
                    <a:pt x="1671" y="2328"/>
                    <a:pt x="2186" y="2328"/>
                  </a:cubicBezTo>
                  <a:cubicBezTo>
                    <a:pt x="2700" y="2328"/>
                    <a:pt x="3215" y="2209"/>
                    <a:pt x="3611" y="1972"/>
                  </a:cubicBezTo>
                  <a:cubicBezTo>
                    <a:pt x="4402" y="1529"/>
                    <a:pt x="4402" y="800"/>
                    <a:pt x="3611" y="357"/>
                  </a:cubicBezTo>
                  <a:cubicBezTo>
                    <a:pt x="3215" y="119"/>
                    <a:pt x="2700" y="0"/>
                    <a:pt x="2186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62;p13">
              <a:extLst>
                <a:ext uri="{FF2B5EF4-FFF2-40B4-BE49-F238E27FC236}">
                  <a16:creationId xmlns:a16="http://schemas.microsoft.com/office/drawing/2014/main" id="{1CB919F2-425C-6697-8821-2EF03BD1CFB9}"/>
                </a:ext>
              </a:extLst>
            </p:cNvPr>
            <p:cNvSpPr/>
            <p:nvPr/>
          </p:nvSpPr>
          <p:spPr>
            <a:xfrm>
              <a:off x="1481125" y="3383575"/>
              <a:ext cx="366600" cy="208250"/>
            </a:xfrm>
            <a:custGeom>
              <a:avLst/>
              <a:gdLst/>
              <a:ahLst/>
              <a:cxnLst/>
              <a:rect l="l" t="t" r="r" b="b"/>
              <a:pathLst>
                <a:path w="14664" h="8330" extrusionOk="0">
                  <a:moveTo>
                    <a:pt x="6334" y="0"/>
                  </a:moveTo>
                  <a:cubicBezTo>
                    <a:pt x="4561" y="0"/>
                    <a:pt x="2946" y="381"/>
                    <a:pt x="1774" y="1046"/>
                  </a:cubicBezTo>
                  <a:cubicBezTo>
                    <a:pt x="634" y="1711"/>
                    <a:pt x="0" y="2597"/>
                    <a:pt x="0" y="3579"/>
                  </a:cubicBezTo>
                  <a:cubicBezTo>
                    <a:pt x="0" y="4782"/>
                    <a:pt x="919" y="5954"/>
                    <a:pt x="2471" y="6873"/>
                  </a:cubicBezTo>
                  <a:cubicBezTo>
                    <a:pt x="4086" y="7791"/>
                    <a:pt x="6208" y="8329"/>
                    <a:pt x="8329" y="8329"/>
                  </a:cubicBezTo>
                  <a:cubicBezTo>
                    <a:pt x="10103" y="8329"/>
                    <a:pt x="11718" y="7949"/>
                    <a:pt x="12890" y="7284"/>
                  </a:cubicBezTo>
                  <a:cubicBezTo>
                    <a:pt x="14030" y="6619"/>
                    <a:pt x="14663" y="5701"/>
                    <a:pt x="14663" y="4719"/>
                  </a:cubicBezTo>
                  <a:cubicBezTo>
                    <a:pt x="14663" y="3547"/>
                    <a:pt x="13745" y="2344"/>
                    <a:pt x="12193" y="1457"/>
                  </a:cubicBezTo>
                  <a:cubicBezTo>
                    <a:pt x="10578" y="539"/>
                    <a:pt x="8456" y="0"/>
                    <a:pt x="6334" y="0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63;p13">
              <a:extLst>
                <a:ext uri="{FF2B5EF4-FFF2-40B4-BE49-F238E27FC236}">
                  <a16:creationId xmlns:a16="http://schemas.microsoft.com/office/drawing/2014/main" id="{3145727C-CA1B-4062-8E71-E1D0FAA768CB}"/>
                </a:ext>
              </a:extLst>
            </p:cNvPr>
            <p:cNvSpPr/>
            <p:nvPr/>
          </p:nvSpPr>
          <p:spPr>
            <a:xfrm>
              <a:off x="1455800" y="3379625"/>
              <a:ext cx="417250" cy="216150"/>
            </a:xfrm>
            <a:custGeom>
              <a:avLst/>
              <a:gdLst/>
              <a:ahLst/>
              <a:cxnLst/>
              <a:rect l="l" t="t" r="r" b="b"/>
              <a:pathLst>
                <a:path w="16690" h="8646" extrusionOk="0">
                  <a:moveTo>
                    <a:pt x="7347" y="285"/>
                  </a:moveTo>
                  <a:cubicBezTo>
                    <a:pt x="9437" y="285"/>
                    <a:pt x="11528" y="824"/>
                    <a:pt x="13111" y="1742"/>
                  </a:cubicBezTo>
                  <a:cubicBezTo>
                    <a:pt x="14631" y="2629"/>
                    <a:pt x="15518" y="3769"/>
                    <a:pt x="15518" y="4877"/>
                  </a:cubicBezTo>
                  <a:cubicBezTo>
                    <a:pt x="15518" y="5827"/>
                    <a:pt x="14916" y="6682"/>
                    <a:pt x="13808" y="7316"/>
                  </a:cubicBezTo>
                  <a:cubicBezTo>
                    <a:pt x="12668" y="7981"/>
                    <a:pt x="11084" y="8329"/>
                    <a:pt x="9342" y="8329"/>
                  </a:cubicBezTo>
                  <a:cubicBezTo>
                    <a:pt x="7252" y="8329"/>
                    <a:pt x="5130" y="7822"/>
                    <a:pt x="3547" y="6904"/>
                  </a:cubicBezTo>
                  <a:cubicBezTo>
                    <a:pt x="2027" y="6017"/>
                    <a:pt x="1172" y="4877"/>
                    <a:pt x="1172" y="3737"/>
                  </a:cubicBezTo>
                  <a:cubicBezTo>
                    <a:pt x="1172" y="2819"/>
                    <a:pt x="1773" y="1964"/>
                    <a:pt x="2850" y="1330"/>
                  </a:cubicBezTo>
                  <a:cubicBezTo>
                    <a:pt x="4022" y="665"/>
                    <a:pt x="5605" y="285"/>
                    <a:pt x="7347" y="285"/>
                  </a:cubicBezTo>
                  <a:close/>
                  <a:moveTo>
                    <a:pt x="7347" y="0"/>
                  </a:moveTo>
                  <a:cubicBezTo>
                    <a:pt x="5605" y="0"/>
                    <a:pt x="3959" y="348"/>
                    <a:pt x="2724" y="1077"/>
                  </a:cubicBezTo>
                  <a:cubicBezTo>
                    <a:pt x="0" y="2629"/>
                    <a:pt x="317" y="5384"/>
                    <a:pt x="3420" y="7157"/>
                  </a:cubicBezTo>
                  <a:cubicBezTo>
                    <a:pt x="5099" y="8139"/>
                    <a:pt x="7284" y="8646"/>
                    <a:pt x="9342" y="8646"/>
                  </a:cubicBezTo>
                  <a:cubicBezTo>
                    <a:pt x="11084" y="8646"/>
                    <a:pt x="12731" y="8297"/>
                    <a:pt x="13966" y="7569"/>
                  </a:cubicBezTo>
                  <a:cubicBezTo>
                    <a:pt x="16690" y="5986"/>
                    <a:pt x="16373" y="3262"/>
                    <a:pt x="13269" y="1489"/>
                  </a:cubicBezTo>
                  <a:cubicBezTo>
                    <a:pt x="11591" y="507"/>
                    <a:pt x="9406" y="0"/>
                    <a:pt x="734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64;p13">
              <a:extLst>
                <a:ext uri="{FF2B5EF4-FFF2-40B4-BE49-F238E27FC236}">
                  <a16:creationId xmlns:a16="http://schemas.microsoft.com/office/drawing/2014/main" id="{EBFAA439-220C-A287-B9D4-68D712826F30}"/>
                </a:ext>
              </a:extLst>
            </p:cNvPr>
            <p:cNvSpPr/>
            <p:nvPr/>
          </p:nvSpPr>
          <p:spPr>
            <a:xfrm>
              <a:off x="1549200" y="3416025"/>
              <a:ext cx="235175" cy="144125"/>
            </a:xfrm>
            <a:custGeom>
              <a:avLst/>
              <a:gdLst/>
              <a:ahLst/>
              <a:cxnLst/>
              <a:rect l="l" t="t" r="r" b="b"/>
              <a:pathLst>
                <a:path w="9407" h="5765" extrusionOk="0">
                  <a:moveTo>
                    <a:pt x="2123" y="1869"/>
                  </a:moveTo>
                  <a:lnTo>
                    <a:pt x="3295" y="2534"/>
                  </a:lnTo>
                  <a:cubicBezTo>
                    <a:pt x="2953" y="2648"/>
                    <a:pt x="2668" y="2705"/>
                    <a:pt x="2439" y="2705"/>
                  </a:cubicBezTo>
                  <a:cubicBezTo>
                    <a:pt x="2287" y="2705"/>
                    <a:pt x="2161" y="2680"/>
                    <a:pt x="2059" y="2629"/>
                  </a:cubicBezTo>
                  <a:cubicBezTo>
                    <a:pt x="1901" y="2503"/>
                    <a:pt x="1806" y="2408"/>
                    <a:pt x="1838" y="2281"/>
                  </a:cubicBezTo>
                  <a:cubicBezTo>
                    <a:pt x="1838" y="2123"/>
                    <a:pt x="1933" y="1996"/>
                    <a:pt x="2123" y="1869"/>
                  </a:cubicBezTo>
                  <a:close/>
                  <a:moveTo>
                    <a:pt x="6860" y="2858"/>
                  </a:moveTo>
                  <a:cubicBezTo>
                    <a:pt x="7050" y="2858"/>
                    <a:pt x="7203" y="2889"/>
                    <a:pt x="7317" y="2946"/>
                  </a:cubicBezTo>
                  <a:cubicBezTo>
                    <a:pt x="7475" y="3041"/>
                    <a:pt x="7538" y="3168"/>
                    <a:pt x="7538" y="3294"/>
                  </a:cubicBezTo>
                  <a:cubicBezTo>
                    <a:pt x="7538" y="3453"/>
                    <a:pt x="7443" y="3611"/>
                    <a:pt x="7285" y="3770"/>
                  </a:cubicBezTo>
                  <a:lnTo>
                    <a:pt x="5986" y="3009"/>
                  </a:lnTo>
                  <a:cubicBezTo>
                    <a:pt x="6335" y="2905"/>
                    <a:pt x="6626" y="2858"/>
                    <a:pt x="6860" y="2858"/>
                  </a:cubicBezTo>
                  <a:close/>
                  <a:moveTo>
                    <a:pt x="4688" y="1"/>
                  </a:moveTo>
                  <a:cubicBezTo>
                    <a:pt x="3675" y="33"/>
                    <a:pt x="2725" y="223"/>
                    <a:pt x="1869" y="634"/>
                  </a:cubicBezTo>
                  <a:lnTo>
                    <a:pt x="919" y="96"/>
                  </a:lnTo>
                  <a:lnTo>
                    <a:pt x="1" y="634"/>
                  </a:lnTo>
                  <a:lnTo>
                    <a:pt x="919" y="1141"/>
                  </a:lnTo>
                  <a:cubicBezTo>
                    <a:pt x="349" y="1553"/>
                    <a:pt x="33" y="1996"/>
                    <a:pt x="33" y="2408"/>
                  </a:cubicBezTo>
                  <a:cubicBezTo>
                    <a:pt x="33" y="2851"/>
                    <a:pt x="254" y="3199"/>
                    <a:pt x="761" y="3484"/>
                  </a:cubicBezTo>
                  <a:cubicBezTo>
                    <a:pt x="1014" y="3643"/>
                    <a:pt x="1299" y="3738"/>
                    <a:pt x="1584" y="3833"/>
                  </a:cubicBezTo>
                  <a:cubicBezTo>
                    <a:pt x="1869" y="3896"/>
                    <a:pt x="2154" y="3928"/>
                    <a:pt x="2408" y="3928"/>
                  </a:cubicBezTo>
                  <a:cubicBezTo>
                    <a:pt x="2630" y="3928"/>
                    <a:pt x="2915" y="3896"/>
                    <a:pt x="3231" y="3833"/>
                  </a:cubicBezTo>
                  <a:cubicBezTo>
                    <a:pt x="3548" y="3801"/>
                    <a:pt x="3801" y="3738"/>
                    <a:pt x="4023" y="3674"/>
                  </a:cubicBezTo>
                  <a:cubicBezTo>
                    <a:pt x="4245" y="3611"/>
                    <a:pt x="4530" y="3516"/>
                    <a:pt x="4815" y="3421"/>
                  </a:cubicBezTo>
                  <a:lnTo>
                    <a:pt x="6366" y="4308"/>
                  </a:lnTo>
                  <a:cubicBezTo>
                    <a:pt x="5638" y="4593"/>
                    <a:pt x="4846" y="4720"/>
                    <a:pt x="3960" y="4720"/>
                  </a:cubicBezTo>
                  <a:lnTo>
                    <a:pt x="4276" y="5765"/>
                  </a:lnTo>
                  <a:cubicBezTo>
                    <a:pt x="5448" y="5765"/>
                    <a:pt x="6556" y="5511"/>
                    <a:pt x="7570" y="5005"/>
                  </a:cubicBezTo>
                  <a:lnTo>
                    <a:pt x="8457" y="5511"/>
                  </a:lnTo>
                  <a:lnTo>
                    <a:pt x="9375" y="4973"/>
                  </a:lnTo>
                  <a:lnTo>
                    <a:pt x="8488" y="4466"/>
                  </a:lnTo>
                  <a:cubicBezTo>
                    <a:pt x="9122" y="4023"/>
                    <a:pt x="9407" y="3611"/>
                    <a:pt x="9407" y="3168"/>
                  </a:cubicBezTo>
                  <a:cubicBezTo>
                    <a:pt x="9407" y="2756"/>
                    <a:pt x="9122" y="2376"/>
                    <a:pt x="8552" y="2059"/>
                  </a:cubicBezTo>
                  <a:cubicBezTo>
                    <a:pt x="8298" y="1901"/>
                    <a:pt x="8045" y="1806"/>
                    <a:pt x="7728" y="1743"/>
                  </a:cubicBezTo>
                  <a:cubicBezTo>
                    <a:pt x="7443" y="1679"/>
                    <a:pt x="7190" y="1648"/>
                    <a:pt x="6905" y="1648"/>
                  </a:cubicBezTo>
                  <a:cubicBezTo>
                    <a:pt x="6651" y="1648"/>
                    <a:pt x="6366" y="1648"/>
                    <a:pt x="6081" y="1711"/>
                  </a:cubicBezTo>
                  <a:cubicBezTo>
                    <a:pt x="5765" y="1774"/>
                    <a:pt x="5480" y="1838"/>
                    <a:pt x="5258" y="1901"/>
                  </a:cubicBezTo>
                  <a:cubicBezTo>
                    <a:pt x="5036" y="1964"/>
                    <a:pt x="4783" y="2059"/>
                    <a:pt x="4466" y="2154"/>
                  </a:cubicBezTo>
                  <a:lnTo>
                    <a:pt x="3105" y="1363"/>
                  </a:lnTo>
                  <a:cubicBezTo>
                    <a:pt x="3675" y="1141"/>
                    <a:pt x="4308" y="1046"/>
                    <a:pt x="4941" y="1014"/>
                  </a:cubicBezTo>
                  <a:lnTo>
                    <a:pt x="4688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65;p13">
              <a:extLst>
                <a:ext uri="{FF2B5EF4-FFF2-40B4-BE49-F238E27FC236}">
                  <a16:creationId xmlns:a16="http://schemas.microsoft.com/office/drawing/2014/main" id="{F759F039-1472-A446-1664-C2F1B8F96B12}"/>
                </a:ext>
              </a:extLst>
            </p:cNvPr>
            <p:cNvSpPr/>
            <p:nvPr/>
          </p:nvSpPr>
          <p:spPr>
            <a:xfrm>
              <a:off x="1461325" y="361317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145" y="0"/>
                  </a:moveTo>
                  <a:lnTo>
                    <a:pt x="1" y="3547"/>
                  </a:lnTo>
                  <a:lnTo>
                    <a:pt x="634" y="3927"/>
                  </a:lnTo>
                  <a:lnTo>
                    <a:pt x="6778" y="380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66;p13">
              <a:extLst>
                <a:ext uri="{FF2B5EF4-FFF2-40B4-BE49-F238E27FC236}">
                  <a16:creationId xmlns:a16="http://schemas.microsoft.com/office/drawing/2014/main" id="{28ADCD54-72D4-ADF5-8B47-48AFEF145449}"/>
                </a:ext>
              </a:extLst>
            </p:cNvPr>
            <p:cNvSpPr/>
            <p:nvPr/>
          </p:nvSpPr>
          <p:spPr>
            <a:xfrm>
              <a:off x="1882525" y="337012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144" y="0"/>
                  </a:moveTo>
                  <a:lnTo>
                    <a:pt x="1" y="3547"/>
                  </a:lnTo>
                  <a:lnTo>
                    <a:pt x="634" y="3927"/>
                  </a:lnTo>
                  <a:lnTo>
                    <a:pt x="6778" y="380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67;p13">
              <a:extLst>
                <a:ext uri="{FF2B5EF4-FFF2-40B4-BE49-F238E27FC236}">
                  <a16:creationId xmlns:a16="http://schemas.microsoft.com/office/drawing/2014/main" id="{46B16FCE-53E8-02C7-1ADC-D6D5040F6A20}"/>
                </a:ext>
              </a:extLst>
            </p:cNvPr>
            <p:cNvSpPr/>
            <p:nvPr/>
          </p:nvSpPr>
          <p:spPr>
            <a:xfrm>
              <a:off x="1519925" y="3332125"/>
              <a:ext cx="414100" cy="239100"/>
            </a:xfrm>
            <a:custGeom>
              <a:avLst/>
              <a:gdLst/>
              <a:ahLst/>
              <a:cxnLst/>
              <a:rect l="l" t="t" r="r" b="b"/>
              <a:pathLst>
                <a:path w="16564" h="9564" extrusionOk="0">
                  <a:moveTo>
                    <a:pt x="4466" y="0"/>
                  </a:moveTo>
                  <a:lnTo>
                    <a:pt x="0" y="2597"/>
                  </a:lnTo>
                  <a:lnTo>
                    <a:pt x="12066" y="9564"/>
                  </a:lnTo>
                  <a:lnTo>
                    <a:pt x="16563" y="6967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68;p13">
              <a:extLst>
                <a:ext uri="{FF2B5EF4-FFF2-40B4-BE49-F238E27FC236}">
                  <a16:creationId xmlns:a16="http://schemas.microsoft.com/office/drawing/2014/main" id="{9A62A6F6-6B2B-14C0-9F76-9284690CFB56}"/>
                </a:ext>
              </a:extLst>
            </p:cNvPr>
            <p:cNvSpPr/>
            <p:nvPr/>
          </p:nvSpPr>
          <p:spPr>
            <a:xfrm>
              <a:off x="1527825" y="3385950"/>
              <a:ext cx="312775" cy="180525"/>
            </a:xfrm>
            <a:custGeom>
              <a:avLst/>
              <a:gdLst/>
              <a:ahLst/>
              <a:cxnLst/>
              <a:rect l="l" t="t" r="r" b="b"/>
              <a:pathLst>
                <a:path w="12511" h="7221" extrusionOk="0">
                  <a:moveTo>
                    <a:pt x="413" y="0"/>
                  </a:moveTo>
                  <a:lnTo>
                    <a:pt x="1" y="254"/>
                  </a:lnTo>
                  <a:lnTo>
                    <a:pt x="12098" y="7221"/>
                  </a:lnTo>
                  <a:lnTo>
                    <a:pt x="12510" y="6999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69;p13">
              <a:extLst>
                <a:ext uri="{FF2B5EF4-FFF2-40B4-BE49-F238E27FC236}">
                  <a16:creationId xmlns:a16="http://schemas.microsoft.com/office/drawing/2014/main" id="{A77AA314-A1D0-5CB8-F3A1-995D1968CEE5}"/>
                </a:ext>
              </a:extLst>
            </p:cNvPr>
            <p:cNvSpPr/>
            <p:nvPr/>
          </p:nvSpPr>
          <p:spPr>
            <a:xfrm>
              <a:off x="1613350" y="3336875"/>
              <a:ext cx="311950" cy="180525"/>
            </a:xfrm>
            <a:custGeom>
              <a:avLst/>
              <a:gdLst/>
              <a:ahLst/>
              <a:cxnLst/>
              <a:rect l="l" t="t" r="r" b="b"/>
              <a:pathLst>
                <a:path w="12478" h="7221" extrusionOk="0">
                  <a:moveTo>
                    <a:pt x="412" y="0"/>
                  </a:moveTo>
                  <a:lnTo>
                    <a:pt x="0" y="253"/>
                  </a:lnTo>
                  <a:lnTo>
                    <a:pt x="12066" y="7221"/>
                  </a:lnTo>
                  <a:lnTo>
                    <a:pt x="12478" y="699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70;p13">
              <a:extLst>
                <a:ext uri="{FF2B5EF4-FFF2-40B4-BE49-F238E27FC236}">
                  <a16:creationId xmlns:a16="http://schemas.microsoft.com/office/drawing/2014/main" id="{418B9E24-1FDC-69AB-7FED-0362ED40204E}"/>
                </a:ext>
              </a:extLst>
            </p:cNvPr>
            <p:cNvSpPr/>
            <p:nvPr/>
          </p:nvSpPr>
          <p:spPr>
            <a:xfrm>
              <a:off x="1821575" y="3506300"/>
              <a:ext cx="112450" cy="136975"/>
            </a:xfrm>
            <a:custGeom>
              <a:avLst/>
              <a:gdLst/>
              <a:ahLst/>
              <a:cxnLst/>
              <a:rect l="l" t="t" r="r" b="b"/>
              <a:pathLst>
                <a:path w="4498" h="5479" extrusionOk="0">
                  <a:moveTo>
                    <a:pt x="4497" y="0"/>
                  </a:moveTo>
                  <a:lnTo>
                    <a:pt x="4149" y="222"/>
                  </a:lnTo>
                  <a:lnTo>
                    <a:pt x="3737" y="444"/>
                  </a:lnTo>
                  <a:lnTo>
                    <a:pt x="0" y="2597"/>
                  </a:lnTo>
                  <a:lnTo>
                    <a:pt x="0" y="5479"/>
                  </a:lnTo>
                  <a:lnTo>
                    <a:pt x="3737" y="3325"/>
                  </a:lnTo>
                  <a:lnTo>
                    <a:pt x="4149" y="3072"/>
                  </a:lnTo>
                  <a:lnTo>
                    <a:pt x="4497" y="2914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71;p13">
              <a:extLst>
                <a:ext uri="{FF2B5EF4-FFF2-40B4-BE49-F238E27FC236}">
                  <a16:creationId xmlns:a16="http://schemas.microsoft.com/office/drawing/2014/main" id="{3C473EB6-5D84-3A6B-06B3-FE87605BDF5D}"/>
                </a:ext>
              </a:extLst>
            </p:cNvPr>
            <p:cNvSpPr/>
            <p:nvPr/>
          </p:nvSpPr>
          <p:spPr>
            <a:xfrm>
              <a:off x="1915000" y="3511825"/>
              <a:ext cx="10300" cy="77625"/>
            </a:xfrm>
            <a:custGeom>
              <a:avLst/>
              <a:gdLst/>
              <a:ahLst/>
              <a:cxnLst/>
              <a:rect l="l" t="t" r="r" b="b"/>
              <a:pathLst>
                <a:path w="412" h="3105" extrusionOk="0">
                  <a:moveTo>
                    <a:pt x="412" y="1"/>
                  </a:moveTo>
                  <a:lnTo>
                    <a:pt x="0" y="223"/>
                  </a:lnTo>
                  <a:lnTo>
                    <a:pt x="0" y="3104"/>
                  </a:lnTo>
                  <a:lnTo>
                    <a:pt x="412" y="2851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72;p13">
              <a:extLst>
                <a:ext uri="{FF2B5EF4-FFF2-40B4-BE49-F238E27FC236}">
                  <a16:creationId xmlns:a16="http://schemas.microsoft.com/office/drawing/2014/main" id="{88810448-CC53-E533-12B1-A1B52061AA9A}"/>
                </a:ext>
              </a:extLst>
            </p:cNvPr>
            <p:cNvSpPr/>
            <p:nvPr/>
          </p:nvSpPr>
          <p:spPr>
            <a:xfrm>
              <a:off x="1830275" y="3560925"/>
              <a:ext cx="10325" cy="77600"/>
            </a:xfrm>
            <a:custGeom>
              <a:avLst/>
              <a:gdLst/>
              <a:ahLst/>
              <a:cxnLst/>
              <a:rect l="l" t="t" r="r" b="b"/>
              <a:pathLst>
                <a:path w="413" h="3104" extrusionOk="0">
                  <a:moveTo>
                    <a:pt x="412" y="0"/>
                  </a:moveTo>
                  <a:lnTo>
                    <a:pt x="0" y="222"/>
                  </a:lnTo>
                  <a:lnTo>
                    <a:pt x="0" y="3104"/>
                  </a:lnTo>
                  <a:lnTo>
                    <a:pt x="412" y="2882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73;p13">
              <a:extLst>
                <a:ext uri="{FF2B5EF4-FFF2-40B4-BE49-F238E27FC236}">
                  <a16:creationId xmlns:a16="http://schemas.microsoft.com/office/drawing/2014/main" id="{184D023A-E525-70CF-4F0A-ED33748EBD9B}"/>
                </a:ext>
              </a:extLst>
            </p:cNvPr>
            <p:cNvSpPr/>
            <p:nvPr/>
          </p:nvSpPr>
          <p:spPr>
            <a:xfrm>
              <a:off x="1488250" y="3789725"/>
              <a:ext cx="302475" cy="246250"/>
            </a:xfrm>
            <a:custGeom>
              <a:avLst/>
              <a:gdLst/>
              <a:ahLst/>
              <a:cxnLst/>
              <a:rect l="l" t="t" r="r" b="b"/>
              <a:pathLst>
                <a:path w="12099" h="9850" extrusionOk="0">
                  <a:moveTo>
                    <a:pt x="0" y="1"/>
                  </a:moveTo>
                  <a:lnTo>
                    <a:pt x="0" y="2882"/>
                  </a:lnTo>
                  <a:lnTo>
                    <a:pt x="12098" y="9850"/>
                  </a:lnTo>
                  <a:lnTo>
                    <a:pt x="12098" y="6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74;p13">
              <a:extLst>
                <a:ext uri="{FF2B5EF4-FFF2-40B4-BE49-F238E27FC236}">
                  <a16:creationId xmlns:a16="http://schemas.microsoft.com/office/drawing/2014/main" id="{73679E55-55FE-DF2F-FA34-8A7A3BB0ACC8}"/>
                </a:ext>
              </a:extLst>
            </p:cNvPr>
            <p:cNvSpPr/>
            <p:nvPr/>
          </p:nvSpPr>
          <p:spPr>
            <a:xfrm>
              <a:off x="1790700" y="3559325"/>
              <a:ext cx="700700" cy="476650"/>
            </a:xfrm>
            <a:custGeom>
              <a:avLst/>
              <a:gdLst/>
              <a:ahLst/>
              <a:cxnLst/>
              <a:rect l="l" t="t" r="r" b="b"/>
              <a:pathLst>
                <a:path w="28028" h="19066" extrusionOk="0">
                  <a:moveTo>
                    <a:pt x="28027" y="1"/>
                  </a:moveTo>
                  <a:lnTo>
                    <a:pt x="0" y="16184"/>
                  </a:lnTo>
                  <a:lnTo>
                    <a:pt x="0" y="19066"/>
                  </a:lnTo>
                  <a:lnTo>
                    <a:pt x="28027" y="2883"/>
                  </a:lnTo>
                  <a:lnTo>
                    <a:pt x="28027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75;p13">
              <a:extLst>
                <a:ext uri="{FF2B5EF4-FFF2-40B4-BE49-F238E27FC236}">
                  <a16:creationId xmlns:a16="http://schemas.microsoft.com/office/drawing/2014/main" id="{56302D11-D434-58B7-AE8C-EF2AF45B9075}"/>
                </a:ext>
              </a:extLst>
            </p:cNvPr>
            <p:cNvSpPr/>
            <p:nvPr/>
          </p:nvSpPr>
          <p:spPr>
            <a:xfrm>
              <a:off x="1488250" y="3384375"/>
              <a:ext cx="1003150" cy="579550"/>
            </a:xfrm>
            <a:custGeom>
              <a:avLst/>
              <a:gdLst/>
              <a:ahLst/>
              <a:cxnLst/>
              <a:rect l="l" t="t" r="r" b="b"/>
              <a:pathLst>
                <a:path w="40126" h="23182" extrusionOk="0">
                  <a:moveTo>
                    <a:pt x="28059" y="0"/>
                  </a:moveTo>
                  <a:lnTo>
                    <a:pt x="0" y="16215"/>
                  </a:lnTo>
                  <a:lnTo>
                    <a:pt x="12098" y="23182"/>
                  </a:lnTo>
                  <a:lnTo>
                    <a:pt x="40125" y="6999"/>
                  </a:lnTo>
                  <a:lnTo>
                    <a:pt x="28059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76;p13">
              <a:extLst>
                <a:ext uri="{FF2B5EF4-FFF2-40B4-BE49-F238E27FC236}">
                  <a16:creationId xmlns:a16="http://schemas.microsoft.com/office/drawing/2014/main" id="{0DFC177F-197F-D51A-ABD9-02ECDA41DAEA}"/>
                </a:ext>
              </a:extLst>
            </p:cNvPr>
            <p:cNvSpPr/>
            <p:nvPr/>
          </p:nvSpPr>
          <p:spPr>
            <a:xfrm>
              <a:off x="1509625" y="3396250"/>
              <a:ext cx="961175" cy="555800"/>
            </a:xfrm>
            <a:custGeom>
              <a:avLst/>
              <a:gdLst/>
              <a:ahLst/>
              <a:cxnLst/>
              <a:rect l="l" t="t" r="r" b="b"/>
              <a:pathLst>
                <a:path w="38447" h="22232" extrusionOk="0">
                  <a:moveTo>
                    <a:pt x="27204" y="0"/>
                  </a:moveTo>
                  <a:lnTo>
                    <a:pt x="1" y="15740"/>
                  </a:lnTo>
                  <a:lnTo>
                    <a:pt x="11243" y="22232"/>
                  </a:lnTo>
                  <a:lnTo>
                    <a:pt x="38447" y="6524"/>
                  </a:lnTo>
                  <a:lnTo>
                    <a:pt x="2720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77;p13">
              <a:extLst>
                <a:ext uri="{FF2B5EF4-FFF2-40B4-BE49-F238E27FC236}">
                  <a16:creationId xmlns:a16="http://schemas.microsoft.com/office/drawing/2014/main" id="{3BA4D9CE-685B-99F1-2D49-9FE565D8C605}"/>
                </a:ext>
              </a:extLst>
            </p:cNvPr>
            <p:cNvSpPr/>
            <p:nvPr/>
          </p:nvSpPr>
          <p:spPr>
            <a:xfrm>
              <a:off x="1522300" y="3404150"/>
              <a:ext cx="909700" cy="524950"/>
            </a:xfrm>
            <a:custGeom>
              <a:avLst/>
              <a:gdLst/>
              <a:ahLst/>
              <a:cxnLst/>
              <a:rect l="l" t="t" r="r" b="b"/>
              <a:pathLst>
                <a:path w="36388" h="20998" extrusionOk="0">
                  <a:moveTo>
                    <a:pt x="26729" y="1"/>
                  </a:moveTo>
                  <a:lnTo>
                    <a:pt x="0" y="15424"/>
                  </a:lnTo>
                  <a:lnTo>
                    <a:pt x="9659" y="20997"/>
                  </a:lnTo>
                  <a:lnTo>
                    <a:pt x="36388" y="5575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78;p13">
              <a:extLst>
                <a:ext uri="{FF2B5EF4-FFF2-40B4-BE49-F238E27FC236}">
                  <a16:creationId xmlns:a16="http://schemas.microsoft.com/office/drawing/2014/main" id="{5620B1F6-B278-6B1A-CBB2-C2B94A54AF6C}"/>
                </a:ext>
              </a:extLst>
            </p:cNvPr>
            <p:cNvSpPr/>
            <p:nvPr/>
          </p:nvSpPr>
          <p:spPr>
            <a:xfrm>
              <a:off x="2173875" y="3492425"/>
              <a:ext cx="110075" cy="57825"/>
            </a:xfrm>
            <a:custGeom>
              <a:avLst/>
              <a:gdLst/>
              <a:ahLst/>
              <a:cxnLst/>
              <a:rect l="l" t="t" r="r" b="b"/>
              <a:pathLst>
                <a:path w="4403" h="2313" extrusionOk="0">
                  <a:moveTo>
                    <a:pt x="2202" y="1"/>
                  </a:moveTo>
                  <a:cubicBezTo>
                    <a:pt x="1687" y="1"/>
                    <a:pt x="1173" y="112"/>
                    <a:pt x="793" y="333"/>
                  </a:cubicBezTo>
                  <a:cubicBezTo>
                    <a:pt x="1" y="809"/>
                    <a:pt x="1" y="1537"/>
                    <a:pt x="793" y="1980"/>
                  </a:cubicBezTo>
                  <a:cubicBezTo>
                    <a:pt x="1173" y="2202"/>
                    <a:pt x="1687" y="2313"/>
                    <a:pt x="2202" y="2313"/>
                  </a:cubicBezTo>
                  <a:cubicBezTo>
                    <a:pt x="2716" y="2313"/>
                    <a:pt x="3231" y="2202"/>
                    <a:pt x="3611" y="1980"/>
                  </a:cubicBezTo>
                  <a:cubicBezTo>
                    <a:pt x="4403" y="1537"/>
                    <a:pt x="4403" y="809"/>
                    <a:pt x="3611" y="333"/>
                  </a:cubicBezTo>
                  <a:cubicBezTo>
                    <a:pt x="3231" y="112"/>
                    <a:pt x="2716" y="1"/>
                    <a:pt x="2202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79;p13">
              <a:extLst>
                <a:ext uri="{FF2B5EF4-FFF2-40B4-BE49-F238E27FC236}">
                  <a16:creationId xmlns:a16="http://schemas.microsoft.com/office/drawing/2014/main" id="{646FF991-6010-60B8-7D1B-B7304B7684C9}"/>
                </a:ext>
              </a:extLst>
            </p:cNvPr>
            <p:cNvSpPr/>
            <p:nvPr/>
          </p:nvSpPr>
          <p:spPr>
            <a:xfrm>
              <a:off x="1670350" y="3783000"/>
              <a:ext cx="110875" cy="57825"/>
            </a:xfrm>
            <a:custGeom>
              <a:avLst/>
              <a:gdLst/>
              <a:ahLst/>
              <a:cxnLst/>
              <a:rect l="l" t="t" r="r" b="b"/>
              <a:pathLst>
                <a:path w="4435" h="2313" extrusionOk="0">
                  <a:moveTo>
                    <a:pt x="2217" y="0"/>
                  </a:moveTo>
                  <a:cubicBezTo>
                    <a:pt x="1703" y="0"/>
                    <a:pt x="1188" y="111"/>
                    <a:pt x="792" y="333"/>
                  </a:cubicBezTo>
                  <a:cubicBezTo>
                    <a:pt x="0" y="808"/>
                    <a:pt x="0" y="1536"/>
                    <a:pt x="792" y="1980"/>
                  </a:cubicBezTo>
                  <a:cubicBezTo>
                    <a:pt x="1188" y="2201"/>
                    <a:pt x="1703" y="2312"/>
                    <a:pt x="2217" y="2312"/>
                  </a:cubicBezTo>
                  <a:cubicBezTo>
                    <a:pt x="2732" y="2312"/>
                    <a:pt x="3246" y="2201"/>
                    <a:pt x="3642" y="1980"/>
                  </a:cubicBezTo>
                  <a:cubicBezTo>
                    <a:pt x="4434" y="1536"/>
                    <a:pt x="4434" y="808"/>
                    <a:pt x="3642" y="333"/>
                  </a:cubicBezTo>
                  <a:cubicBezTo>
                    <a:pt x="3246" y="111"/>
                    <a:pt x="2732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80;p13">
              <a:extLst>
                <a:ext uri="{FF2B5EF4-FFF2-40B4-BE49-F238E27FC236}">
                  <a16:creationId xmlns:a16="http://schemas.microsoft.com/office/drawing/2014/main" id="{C86A8724-C9EF-503A-73C6-862CB5A8DC16}"/>
                </a:ext>
              </a:extLst>
            </p:cNvPr>
            <p:cNvSpPr/>
            <p:nvPr/>
          </p:nvSpPr>
          <p:spPr>
            <a:xfrm>
              <a:off x="1806525" y="3569625"/>
              <a:ext cx="366600" cy="209050"/>
            </a:xfrm>
            <a:custGeom>
              <a:avLst/>
              <a:gdLst/>
              <a:ahLst/>
              <a:cxnLst/>
              <a:rect l="l" t="t" r="r" b="b"/>
              <a:pathLst>
                <a:path w="14664" h="8362" extrusionOk="0">
                  <a:moveTo>
                    <a:pt x="6366" y="1"/>
                  </a:moveTo>
                  <a:cubicBezTo>
                    <a:pt x="4592" y="1"/>
                    <a:pt x="2977" y="381"/>
                    <a:pt x="1806" y="1077"/>
                  </a:cubicBezTo>
                  <a:cubicBezTo>
                    <a:pt x="634" y="1711"/>
                    <a:pt x="0" y="2629"/>
                    <a:pt x="0" y="3611"/>
                  </a:cubicBezTo>
                  <a:cubicBezTo>
                    <a:pt x="0" y="4783"/>
                    <a:pt x="919" y="5986"/>
                    <a:pt x="2502" y="6904"/>
                  </a:cubicBezTo>
                  <a:cubicBezTo>
                    <a:pt x="4086" y="7823"/>
                    <a:pt x="6208" y="8361"/>
                    <a:pt x="8329" y="8361"/>
                  </a:cubicBezTo>
                  <a:cubicBezTo>
                    <a:pt x="10103" y="8361"/>
                    <a:pt x="11718" y="7981"/>
                    <a:pt x="12890" y="7316"/>
                  </a:cubicBezTo>
                  <a:cubicBezTo>
                    <a:pt x="14030" y="6651"/>
                    <a:pt x="14663" y="5733"/>
                    <a:pt x="14663" y="4751"/>
                  </a:cubicBezTo>
                  <a:cubicBezTo>
                    <a:pt x="14663" y="3579"/>
                    <a:pt x="13776" y="2376"/>
                    <a:pt x="12193" y="1457"/>
                  </a:cubicBezTo>
                  <a:cubicBezTo>
                    <a:pt x="10610" y="539"/>
                    <a:pt x="8456" y="1"/>
                    <a:pt x="6366" y="1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81;p13">
              <a:extLst>
                <a:ext uri="{FF2B5EF4-FFF2-40B4-BE49-F238E27FC236}">
                  <a16:creationId xmlns:a16="http://schemas.microsoft.com/office/drawing/2014/main" id="{AE019B46-1667-4ACE-DF5B-322359111F3B}"/>
                </a:ext>
              </a:extLst>
            </p:cNvPr>
            <p:cNvSpPr/>
            <p:nvPr/>
          </p:nvSpPr>
          <p:spPr>
            <a:xfrm>
              <a:off x="1781200" y="3566450"/>
              <a:ext cx="417250" cy="215375"/>
            </a:xfrm>
            <a:custGeom>
              <a:avLst/>
              <a:gdLst/>
              <a:ahLst/>
              <a:cxnLst/>
              <a:rect l="l" t="t" r="r" b="b"/>
              <a:pathLst>
                <a:path w="16690" h="8615" extrusionOk="0">
                  <a:moveTo>
                    <a:pt x="7379" y="286"/>
                  </a:moveTo>
                  <a:cubicBezTo>
                    <a:pt x="9437" y="286"/>
                    <a:pt x="11559" y="793"/>
                    <a:pt x="13143" y="1711"/>
                  </a:cubicBezTo>
                  <a:cubicBezTo>
                    <a:pt x="14663" y="2598"/>
                    <a:pt x="15550" y="3738"/>
                    <a:pt x="15550" y="4878"/>
                  </a:cubicBezTo>
                  <a:cubicBezTo>
                    <a:pt x="15550" y="5796"/>
                    <a:pt x="14916" y="6651"/>
                    <a:pt x="13839" y="7285"/>
                  </a:cubicBezTo>
                  <a:cubicBezTo>
                    <a:pt x="12668" y="7950"/>
                    <a:pt x="11084" y="8330"/>
                    <a:pt x="9342" y="8330"/>
                  </a:cubicBezTo>
                  <a:cubicBezTo>
                    <a:pt x="7252" y="8330"/>
                    <a:pt x="5162" y="7792"/>
                    <a:pt x="3579" y="6905"/>
                  </a:cubicBezTo>
                  <a:cubicBezTo>
                    <a:pt x="2059" y="6018"/>
                    <a:pt x="1172" y="4846"/>
                    <a:pt x="1172" y="3738"/>
                  </a:cubicBezTo>
                  <a:cubicBezTo>
                    <a:pt x="1172" y="2820"/>
                    <a:pt x="1773" y="1964"/>
                    <a:pt x="2882" y="1331"/>
                  </a:cubicBezTo>
                  <a:cubicBezTo>
                    <a:pt x="4022" y="666"/>
                    <a:pt x="5637" y="286"/>
                    <a:pt x="7379" y="286"/>
                  </a:cubicBezTo>
                  <a:close/>
                  <a:moveTo>
                    <a:pt x="7347" y="1"/>
                  </a:moveTo>
                  <a:cubicBezTo>
                    <a:pt x="5637" y="1"/>
                    <a:pt x="3959" y="349"/>
                    <a:pt x="2724" y="1046"/>
                  </a:cubicBezTo>
                  <a:cubicBezTo>
                    <a:pt x="0" y="2630"/>
                    <a:pt x="317" y="5353"/>
                    <a:pt x="3420" y="7158"/>
                  </a:cubicBezTo>
                  <a:cubicBezTo>
                    <a:pt x="5130" y="8108"/>
                    <a:pt x="7284" y="8615"/>
                    <a:pt x="9342" y="8615"/>
                  </a:cubicBezTo>
                  <a:cubicBezTo>
                    <a:pt x="11084" y="8615"/>
                    <a:pt x="12731" y="8267"/>
                    <a:pt x="13966" y="7570"/>
                  </a:cubicBezTo>
                  <a:cubicBezTo>
                    <a:pt x="16690" y="5986"/>
                    <a:pt x="16373" y="3263"/>
                    <a:pt x="13269" y="1458"/>
                  </a:cubicBezTo>
                  <a:cubicBezTo>
                    <a:pt x="11591" y="476"/>
                    <a:pt x="9437" y="1"/>
                    <a:pt x="7347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82;p13">
              <a:extLst>
                <a:ext uri="{FF2B5EF4-FFF2-40B4-BE49-F238E27FC236}">
                  <a16:creationId xmlns:a16="http://schemas.microsoft.com/office/drawing/2014/main" id="{9CCA9B9D-1EA2-0643-B471-EBE7DA71F748}"/>
                </a:ext>
              </a:extLst>
            </p:cNvPr>
            <p:cNvSpPr/>
            <p:nvPr/>
          </p:nvSpPr>
          <p:spPr>
            <a:xfrm>
              <a:off x="1874600" y="3602100"/>
              <a:ext cx="235975" cy="144100"/>
            </a:xfrm>
            <a:custGeom>
              <a:avLst/>
              <a:gdLst/>
              <a:ahLst/>
              <a:cxnLst/>
              <a:rect l="l" t="t" r="r" b="b"/>
              <a:pathLst>
                <a:path w="9439" h="5764" extrusionOk="0">
                  <a:moveTo>
                    <a:pt x="2123" y="1869"/>
                  </a:moveTo>
                  <a:lnTo>
                    <a:pt x="3326" y="2565"/>
                  </a:lnTo>
                  <a:cubicBezTo>
                    <a:pt x="2985" y="2673"/>
                    <a:pt x="2704" y="2730"/>
                    <a:pt x="2485" y="2730"/>
                  </a:cubicBezTo>
                  <a:cubicBezTo>
                    <a:pt x="2318" y="2730"/>
                    <a:pt x="2187" y="2697"/>
                    <a:pt x="2091" y="2629"/>
                  </a:cubicBezTo>
                  <a:cubicBezTo>
                    <a:pt x="1901" y="2534"/>
                    <a:pt x="1838" y="2407"/>
                    <a:pt x="1838" y="2280"/>
                  </a:cubicBezTo>
                  <a:cubicBezTo>
                    <a:pt x="1838" y="2154"/>
                    <a:pt x="1933" y="2027"/>
                    <a:pt x="2123" y="1869"/>
                  </a:cubicBezTo>
                  <a:close/>
                  <a:moveTo>
                    <a:pt x="6881" y="2876"/>
                  </a:moveTo>
                  <a:cubicBezTo>
                    <a:pt x="7062" y="2876"/>
                    <a:pt x="7207" y="2909"/>
                    <a:pt x="7317" y="2977"/>
                  </a:cubicBezTo>
                  <a:cubicBezTo>
                    <a:pt x="7475" y="3072"/>
                    <a:pt x="7570" y="3199"/>
                    <a:pt x="7570" y="3325"/>
                  </a:cubicBezTo>
                  <a:cubicBezTo>
                    <a:pt x="7570" y="3484"/>
                    <a:pt x="7475" y="3642"/>
                    <a:pt x="7285" y="3800"/>
                  </a:cubicBezTo>
                  <a:lnTo>
                    <a:pt x="5986" y="3040"/>
                  </a:lnTo>
                  <a:cubicBezTo>
                    <a:pt x="6346" y="2932"/>
                    <a:pt x="6644" y="2876"/>
                    <a:pt x="6881" y="2876"/>
                  </a:cubicBezTo>
                  <a:close/>
                  <a:moveTo>
                    <a:pt x="4720" y="0"/>
                  </a:moveTo>
                  <a:cubicBezTo>
                    <a:pt x="3675" y="32"/>
                    <a:pt x="2725" y="253"/>
                    <a:pt x="1869" y="665"/>
                  </a:cubicBezTo>
                  <a:lnTo>
                    <a:pt x="951" y="127"/>
                  </a:lnTo>
                  <a:lnTo>
                    <a:pt x="1" y="665"/>
                  </a:lnTo>
                  <a:lnTo>
                    <a:pt x="919" y="1172"/>
                  </a:lnTo>
                  <a:cubicBezTo>
                    <a:pt x="349" y="1584"/>
                    <a:pt x="64" y="1995"/>
                    <a:pt x="33" y="2439"/>
                  </a:cubicBezTo>
                  <a:cubicBezTo>
                    <a:pt x="33" y="2850"/>
                    <a:pt x="286" y="3230"/>
                    <a:pt x="793" y="3515"/>
                  </a:cubicBezTo>
                  <a:cubicBezTo>
                    <a:pt x="1046" y="3674"/>
                    <a:pt x="1299" y="3769"/>
                    <a:pt x="1584" y="3832"/>
                  </a:cubicBezTo>
                  <a:cubicBezTo>
                    <a:pt x="1901" y="3895"/>
                    <a:pt x="2154" y="3927"/>
                    <a:pt x="2408" y="3927"/>
                  </a:cubicBezTo>
                  <a:cubicBezTo>
                    <a:pt x="2661" y="3927"/>
                    <a:pt x="2946" y="3927"/>
                    <a:pt x="3263" y="3864"/>
                  </a:cubicBezTo>
                  <a:cubicBezTo>
                    <a:pt x="3548" y="3800"/>
                    <a:pt x="3833" y="3737"/>
                    <a:pt x="4055" y="3674"/>
                  </a:cubicBezTo>
                  <a:cubicBezTo>
                    <a:pt x="4276" y="3610"/>
                    <a:pt x="4530" y="3547"/>
                    <a:pt x="4815" y="3420"/>
                  </a:cubicBezTo>
                  <a:lnTo>
                    <a:pt x="6366" y="4307"/>
                  </a:lnTo>
                  <a:cubicBezTo>
                    <a:pt x="5729" y="4568"/>
                    <a:pt x="5011" y="4723"/>
                    <a:pt x="4214" y="4723"/>
                  </a:cubicBezTo>
                  <a:cubicBezTo>
                    <a:pt x="4140" y="4723"/>
                    <a:pt x="4066" y="4721"/>
                    <a:pt x="3991" y="4719"/>
                  </a:cubicBezTo>
                  <a:lnTo>
                    <a:pt x="3991" y="4719"/>
                  </a:lnTo>
                  <a:lnTo>
                    <a:pt x="4276" y="5764"/>
                  </a:lnTo>
                  <a:cubicBezTo>
                    <a:pt x="5448" y="5764"/>
                    <a:pt x="6556" y="5542"/>
                    <a:pt x="7602" y="5035"/>
                  </a:cubicBezTo>
                  <a:lnTo>
                    <a:pt x="8457" y="5542"/>
                  </a:lnTo>
                  <a:lnTo>
                    <a:pt x="9375" y="5004"/>
                  </a:lnTo>
                  <a:lnTo>
                    <a:pt x="8488" y="4465"/>
                  </a:lnTo>
                  <a:cubicBezTo>
                    <a:pt x="9122" y="4054"/>
                    <a:pt x="9438" y="3610"/>
                    <a:pt x="9407" y="3199"/>
                  </a:cubicBezTo>
                  <a:cubicBezTo>
                    <a:pt x="9407" y="2755"/>
                    <a:pt x="9122" y="2407"/>
                    <a:pt x="8583" y="2090"/>
                  </a:cubicBezTo>
                  <a:cubicBezTo>
                    <a:pt x="8330" y="1932"/>
                    <a:pt x="8045" y="1837"/>
                    <a:pt x="7760" y="1742"/>
                  </a:cubicBezTo>
                  <a:cubicBezTo>
                    <a:pt x="7475" y="1679"/>
                    <a:pt x="7190" y="1647"/>
                    <a:pt x="6936" y="1647"/>
                  </a:cubicBezTo>
                  <a:cubicBezTo>
                    <a:pt x="6683" y="1647"/>
                    <a:pt x="6398" y="1679"/>
                    <a:pt x="6081" y="1742"/>
                  </a:cubicBezTo>
                  <a:cubicBezTo>
                    <a:pt x="5765" y="1774"/>
                    <a:pt x="5511" y="1837"/>
                    <a:pt x="5258" y="1900"/>
                  </a:cubicBezTo>
                  <a:cubicBezTo>
                    <a:pt x="5036" y="1964"/>
                    <a:pt x="4783" y="2059"/>
                    <a:pt x="4498" y="2154"/>
                  </a:cubicBezTo>
                  <a:lnTo>
                    <a:pt x="3105" y="1362"/>
                  </a:lnTo>
                  <a:cubicBezTo>
                    <a:pt x="3706" y="1172"/>
                    <a:pt x="4308" y="1045"/>
                    <a:pt x="4941" y="1045"/>
                  </a:cubicBezTo>
                  <a:lnTo>
                    <a:pt x="4720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83;p13">
              <a:extLst>
                <a:ext uri="{FF2B5EF4-FFF2-40B4-BE49-F238E27FC236}">
                  <a16:creationId xmlns:a16="http://schemas.microsoft.com/office/drawing/2014/main" id="{599AB6A3-72CB-F2EF-6D9A-A9D6A00B47D2}"/>
                </a:ext>
              </a:extLst>
            </p:cNvPr>
            <p:cNvSpPr/>
            <p:nvPr/>
          </p:nvSpPr>
          <p:spPr>
            <a:xfrm>
              <a:off x="1786725" y="3800025"/>
              <a:ext cx="170250" cy="98200"/>
            </a:xfrm>
            <a:custGeom>
              <a:avLst/>
              <a:gdLst/>
              <a:ahLst/>
              <a:cxnLst/>
              <a:rect l="l" t="t" r="r" b="b"/>
              <a:pathLst>
                <a:path w="6810" h="3928" extrusionOk="0">
                  <a:moveTo>
                    <a:pt x="6144" y="0"/>
                  </a:moveTo>
                  <a:lnTo>
                    <a:pt x="1" y="3547"/>
                  </a:lnTo>
                  <a:lnTo>
                    <a:pt x="666" y="3927"/>
                  </a:lnTo>
                  <a:lnTo>
                    <a:pt x="6810" y="380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84;p13">
              <a:extLst>
                <a:ext uri="{FF2B5EF4-FFF2-40B4-BE49-F238E27FC236}">
                  <a16:creationId xmlns:a16="http://schemas.microsoft.com/office/drawing/2014/main" id="{9E51C6B6-DE14-DBBF-53B9-E645AD2D7CD9}"/>
                </a:ext>
              </a:extLst>
            </p:cNvPr>
            <p:cNvSpPr/>
            <p:nvPr/>
          </p:nvSpPr>
          <p:spPr>
            <a:xfrm>
              <a:off x="2207925" y="3556950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144" y="1"/>
                  </a:moveTo>
                  <a:lnTo>
                    <a:pt x="1" y="3548"/>
                  </a:lnTo>
                  <a:lnTo>
                    <a:pt x="634" y="3928"/>
                  </a:lnTo>
                  <a:lnTo>
                    <a:pt x="6778" y="3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85;p13">
              <a:extLst>
                <a:ext uri="{FF2B5EF4-FFF2-40B4-BE49-F238E27FC236}">
                  <a16:creationId xmlns:a16="http://schemas.microsoft.com/office/drawing/2014/main" id="{B792D88C-2C24-6BD8-ACF7-4B2DD702F3F0}"/>
                </a:ext>
              </a:extLst>
            </p:cNvPr>
            <p:cNvSpPr/>
            <p:nvPr/>
          </p:nvSpPr>
          <p:spPr>
            <a:xfrm>
              <a:off x="1845325" y="3518950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4497" y="1"/>
                  </a:moveTo>
                  <a:lnTo>
                    <a:pt x="0" y="2566"/>
                  </a:lnTo>
                  <a:lnTo>
                    <a:pt x="12098" y="9565"/>
                  </a:lnTo>
                  <a:lnTo>
                    <a:pt x="16563" y="696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86;p13">
              <a:extLst>
                <a:ext uri="{FF2B5EF4-FFF2-40B4-BE49-F238E27FC236}">
                  <a16:creationId xmlns:a16="http://schemas.microsoft.com/office/drawing/2014/main" id="{F749D927-EBF2-1406-566A-BA58BE3D328B}"/>
                </a:ext>
              </a:extLst>
            </p:cNvPr>
            <p:cNvSpPr/>
            <p:nvPr/>
          </p:nvSpPr>
          <p:spPr>
            <a:xfrm>
              <a:off x="1854025" y="3572800"/>
              <a:ext cx="311975" cy="180525"/>
            </a:xfrm>
            <a:custGeom>
              <a:avLst/>
              <a:gdLst/>
              <a:ahLst/>
              <a:cxnLst/>
              <a:rect l="l" t="t" r="r" b="b"/>
              <a:pathLst>
                <a:path w="12479" h="7221" extrusionOk="0">
                  <a:moveTo>
                    <a:pt x="381" y="0"/>
                  </a:moveTo>
                  <a:lnTo>
                    <a:pt x="1" y="222"/>
                  </a:lnTo>
                  <a:lnTo>
                    <a:pt x="12066" y="7221"/>
                  </a:lnTo>
                  <a:lnTo>
                    <a:pt x="12478" y="69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87;p13">
              <a:extLst>
                <a:ext uri="{FF2B5EF4-FFF2-40B4-BE49-F238E27FC236}">
                  <a16:creationId xmlns:a16="http://schemas.microsoft.com/office/drawing/2014/main" id="{CB659FE3-5CA8-8E96-18BF-B07DCF2651C6}"/>
                </a:ext>
              </a:extLst>
            </p:cNvPr>
            <p:cNvSpPr/>
            <p:nvPr/>
          </p:nvSpPr>
          <p:spPr>
            <a:xfrm>
              <a:off x="1938750" y="3523700"/>
              <a:ext cx="311950" cy="180550"/>
            </a:xfrm>
            <a:custGeom>
              <a:avLst/>
              <a:gdLst/>
              <a:ahLst/>
              <a:cxnLst/>
              <a:rect l="l" t="t" r="r" b="b"/>
              <a:pathLst>
                <a:path w="12478" h="7222" extrusionOk="0">
                  <a:moveTo>
                    <a:pt x="412" y="1"/>
                  </a:moveTo>
                  <a:lnTo>
                    <a:pt x="0" y="223"/>
                  </a:lnTo>
                  <a:lnTo>
                    <a:pt x="12098" y="7221"/>
                  </a:lnTo>
                  <a:lnTo>
                    <a:pt x="12478" y="6968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88;p13">
              <a:extLst>
                <a:ext uri="{FF2B5EF4-FFF2-40B4-BE49-F238E27FC236}">
                  <a16:creationId xmlns:a16="http://schemas.microsoft.com/office/drawing/2014/main" id="{A6621FAE-D435-8F5C-CCC2-31FF72678A36}"/>
                </a:ext>
              </a:extLst>
            </p:cNvPr>
            <p:cNvSpPr/>
            <p:nvPr/>
          </p:nvSpPr>
          <p:spPr>
            <a:xfrm>
              <a:off x="2147750" y="3693150"/>
              <a:ext cx="111675" cy="136975"/>
            </a:xfrm>
            <a:custGeom>
              <a:avLst/>
              <a:gdLst/>
              <a:ahLst/>
              <a:cxnLst/>
              <a:rect l="l" t="t" r="r" b="b"/>
              <a:pathLst>
                <a:path w="4467" h="5479" extrusionOk="0">
                  <a:moveTo>
                    <a:pt x="4466" y="0"/>
                  </a:moveTo>
                  <a:lnTo>
                    <a:pt x="4118" y="190"/>
                  </a:lnTo>
                  <a:lnTo>
                    <a:pt x="3738" y="412"/>
                  </a:lnTo>
                  <a:lnTo>
                    <a:pt x="1" y="2597"/>
                  </a:lnTo>
                  <a:lnTo>
                    <a:pt x="1" y="5479"/>
                  </a:lnTo>
                  <a:lnTo>
                    <a:pt x="3738" y="3294"/>
                  </a:lnTo>
                  <a:lnTo>
                    <a:pt x="4118" y="3072"/>
                  </a:lnTo>
                  <a:lnTo>
                    <a:pt x="4466" y="2882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89;p13">
              <a:extLst>
                <a:ext uri="{FF2B5EF4-FFF2-40B4-BE49-F238E27FC236}">
                  <a16:creationId xmlns:a16="http://schemas.microsoft.com/office/drawing/2014/main" id="{14FE0F5C-46FA-F701-BE8E-50485562B785}"/>
                </a:ext>
              </a:extLst>
            </p:cNvPr>
            <p:cNvSpPr/>
            <p:nvPr/>
          </p:nvSpPr>
          <p:spPr>
            <a:xfrm>
              <a:off x="2241175" y="3697900"/>
              <a:ext cx="9525" cy="77600"/>
            </a:xfrm>
            <a:custGeom>
              <a:avLst/>
              <a:gdLst/>
              <a:ahLst/>
              <a:cxnLst/>
              <a:rect l="l" t="t" r="r" b="b"/>
              <a:pathLst>
                <a:path w="381" h="3104" extrusionOk="0">
                  <a:moveTo>
                    <a:pt x="381" y="0"/>
                  </a:moveTo>
                  <a:lnTo>
                    <a:pt x="1" y="222"/>
                  </a:lnTo>
                  <a:lnTo>
                    <a:pt x="1" y="3104"/>
                  </a:lnTo>
                  <a:lnTo>
                    <a:pt x="381" y="288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90;p13">
              <a:extLst>
                <a:ext uri="{FF2B5EF4-FFF2-40B4-BE49-F238E27FC236}">
                  <a16:creationId xmlns:a16="http://schemas.microsoft.com/office/drawing/2014/main" id="{74B2C656-4200-C696-D880-CF2D309458BC}"/>
                </a:ext>
              </a:extLst>
            </p:cNvPr>
            <p:cNvSpPr/>
            <p:nvPr/>
          </p:nvSpPr>
          <p:spPr>
            <a:xfrm>
              <a:off x="2155675" y="3746975"/>
              <a:ext cx="10325" cy="78400"/>
            </a:xfrm>
            <a:custGeom>
              <a:avLst/>
              <a:gdLst/>
              <a:ahLst/>
              <a:cxnLst/>
              <a:rect l="l" t="t" r="r" b="b"/>
              <a:pathLst>
                <a:path w="413" h="3136" extrusionOk="0">
                  <a:moveTo>
                    <a:pt x="412" y="1"/>
                  </a:moveTo>
                  <a:lnTo>
                    <a:pt x="0" y="254"/>
                  </a:lnTo>
                  <a:lnTo>
                    <a:pt x="0" y="3136"/>
                  </a:lnTo>
                  <a:lnTo>
                    <a:pt x="412" y="2882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91;p13">
              <a:extLst>
                <a:ext uri="{FF2B5EF4-FFF2-40B4-BE49-F238E27FC236}">
                  <a16:creationId xmlns:a16="http://schemas.microsoft.com/office/drawing/2014/main" id="{48234497-C5A7-205C-1510-EB0F1E812E3A}"/>
                </a:ext>
              </a:extLst>
            </p:cNvPr>
            <p:cNvSpPr/>
            <p:nvPr/>
          </p:nvSpPr>
          <p:spPr>
            <a:xfrm>
              <a:off x="2174675" y="3524500"/>
              <a:ext cx="302475" cy="246250"/>
            </a:xfrm>
            <a:custGeom>
              <a:avLst/>
              <a:gdLst/>
              <a:ahLst/>
              <a:cxnLst/>
              <a:rect l="l" t="t" r="r" b="b"/>
              <a:pathLst>
                <a:path w="12099" h="9850" extrusionOk="0">
                  <a:moveTo>
                    <a:pt x="12098" y="1"/>
                  </a:moveTo>
                  <a:lnTo>
                    <a:pt x="1" y="6968"/>
                  </a:lnTo>
                  <a:lnTo>
                    <a:pt x="1" y="9850"/>
                  </a:lnTo>
                  <a:lnTo>
                    <a:pt x="12098" y="2882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92;p13">
              <a:extLst>
                <a:ext uri="{FF2B5EF4-FFF2-40B4-BE49-F238E27FC236}">
                  <a16:creationId xmlns:a16="http://schemas.microsoft.com/office/drawing/2014/main" id="{22ABDBBC-F2D0-4A19-F205-873E271D9926}"/>
                </a:ext>
              </a:extLst>
            </p:cNvPr>
            <p:cNvSpPr/>
            <p:nvPr/>
          </p:nvSpPr>
          <p:spPr>
            <a:xfrm>
              <a:off x="1474000" y="3294100"/>
              <a:ext cx="700700" cy="476650"/>
            </a:xfrm>
            <a:custGeom>
              <a:avLst/>
              <a:gdLst/>
              <a:ahLst/>
              <a:cxnLst/>
              <a:rect l="l" t="t" r="r" b="b"/>
              <a:pathLst>
                <a:path w="28028" h="19066" extrusionOk="0">
                  <a:moveTo>
                    <a:pt x="0" y="1"/>
                  </a:moveTo>
                  <a:lnTo>
                    <a:pt x="0" y="2883"/>
                  </a:lnTo>
                  <a:lnTo>
                    <a:pt x="28028" y="19066"/>
                  </a:lnTo>
                  <a:lnTo>
                    <a:pt x="28028" y="161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93;p13">
              <a:extLst>
                <a:ext uri="{FF2B5EF4-FFF2-40B4-BE49-F238E27FC236}">
                  <a16:creationId xmlns:a16="http://schemas.microsoft.com/office/drawing/2014/main" id="{24148DA3-2D31-AA6C-0653-626B0ED850F2}"/>
                </a:ext>
              </a:extLst>
            </p:cNvPr>
            <p:cNvSpPr/>
            <p:nvPr/>
          </p:nvSpPr>
          <p:spPr>
            <a:xfrm>
              <a:off x="1474000" y="3119150"/>
              <a:ext cx="1003150" cy="579550"/>
            </a:xfrm>
            <a:custGeom>
              <a:avLst/>
              <a:gdLst/>
              <a:ahLst/>
              <a:cxnLst/>
              <a:rect l="l" t="t" r="r" b="b"/>
              <a:pathLst>
                <a:path w="40126" h="23182" extrusionOk="0">
                  <a:moveTo>
                    <a:pt x="12066" y="0"/>
                  </a:moveTo>
                  <a:lnTo>
                    <a:pt x="0" y="6999"/>
                  </a:lnTo>
                  <a:lnTo>
                    <a:pt x="28028" y="23182"/>
                  </a:lnTo>
                  <a:lnTo>
                    <a:pt x="40125" y="16215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94;p13">
              <a:extLst>
                <a:ext uri="{FF2B5EF4-FFF2-40B4-BE49-F238E27FC236}">
                  <a16:creationId xmlns:a16="http://schemas.microsoft.com/office/drawing/2014/main" id="{1E58B37F-37EF-9DB5-E26D-91D9975CC564}"/>
                </a:ext>
              </a:extLst>
            </p:cNvPr>
            <p:cNvSpPr/>
            <p:nvPr/>
          </p:nvSpPr>
          <p:spPr>
            <a:xfrm>
              <a:off x="1494575" y="3131800"/>
              <a:ext cx="961200" cy="555025"/>
            </a:xfrm>
            <a:custGeom>
              <a:avLst/>
              <a:gdLst/>
              <a:ahLst/>
              <a:cxnLst/>
              <a:rect l="l" t="t" r="r" b="b"/>
              <a:pathLst>
                <a:path w="38448" h="22201" extrusionOk="0">
                  <a:moveTo>
                    <a:pt x="11243" y="1"/>
                  </a:moveTo>
                  <a:lnTo>
                    <a:pt x="1" y="6493"/>
                  </a:lnTo>
                  <a:lnTo>
                    <a:pt x="27205" y="22201"/>
                  </a:lnTo>
                  <a:lnTo>
                    <a:pt x="38447" y="15709"/>
                  </a:lnTo>
                  <a:lnTo>
                    <a:pt x="11243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95;p13">
              <a:extLst>
                <a:ext uri="{FF2B5EF4-FFF2-40B4-BE49-F238E27FC236}">
                  <a16:creationId xmlns:a16="http://schemas.microsoft.com/office/drawing/2014/main" id="{BE7D054C-025C-8D2D-AEC0-299036C9A63B}"/>
                </a:ext>
              </a:extLst>
            </p:cNvPr>
            <p:cNvSpPr/>
            <p:nvPr/>
          </p:nvSpPr>
          <p:spPr>
            <a:xfrm>
              <a:off x="1533375" y="3138925"/>
              <a:ext cx="909725" cy="525725"/>
            </a:xfrm>
            <a:custGeom>
              <a:avLst/>
              <a:gdLst/>
              <a:ahLst/>
              <a:cxnLst/>
              <a:rect l="l" t="t" r="r" b="b"/>
              <a:pathLst>
                <a:path w="36389" h="21029" extrusionOk="0">
                  <a:moveTo>
                    <a:pt x="9660" y="1"/>
                  </a:moveTo>
                  <a:lnTo>
                    <a:pt x="1" y="5606"/>
                  </a:lnTo>
                  <a:lnTo>
                    <a:pt x="26698" y="21029"/>
                  </a:lnTo>
                  <a:lnTo>
                    <a:pt x="36388" y="15424"/>
                  </a:lnTo>
                  <a:lnTo>
                    <a:pt x="9660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96;p13">
              <a:extLst>
                <a:ext uri="{FF2B5EF4-FFF2-40B4-BE49-F238E27FC236}">
                  <a16:creationId xmlns:a16="http://schemas.microsoft.com/office/drawing/2014/main" id="{4CE7386C-8231-91D1-4697-A08E87FD928C}"/>
                </a:ext>
              </a:extLst>
            </p:cNvPr>
            <p:cNvSpPr/>
            <p:nvPr/>
          </p:nvSpPr>
          <p:spPr>
            <a:xfrm>
              <a:off x="1681425" y="3227200"/>
              <a:ext cx="110075" cy="58425"/>
            </a:xfrm>
            <a:custGeom>
              <a:avLst/>
              <a:gdLst/>
              <a:ahLst/>
              <a:cxnLst/>
              <a:rect l="l" t="t" r="r" b="b"/>
              <a:pathLst>
                <a:path w="4403" h="2337" extrusionOk="0">
                  <a:moveTo>
                    <a:pt x="2202" y="1"/>
                  </a:moveTo>
                  <a:cubicBezTo>
                    <a:pt x="1687" y="1"/>
                    <a:pt x="1172" y="112"/>
                    <a:pt x="792" y="333"/>
                  </a:cubicBezTo>
                  <a:cubicBezTo>
                    <a:pt x="1" y="808"/>
                    <a:pt x="1" y="1537"/>
                    <a:pt x="792" y="1980"/>
                  </a:cubicBezTo>
                  <a:cubicBezTo>
                    <a:pt x="1172" y="2218"/>
                    <a:pt x="1687" y="2336"/>
                    <a:pt x="2202" y="2336"/>
                  </a:cubicBezTo>
                  <a:cubicBezTo>
                    <a:pt x="2716" y="2336"/>
                    <a:pt x="3231" y="2218"/>
                    <a:pt x="3611" y="1980"/>
                  </a:cubicBezTo>
                  <a:cubicBezTo>
                    <a:pt x="4403" y="1537"/>
                    <a:pt x="4403" y="808"/>
                    <a:pt x="3611" y="333"/>
                  </a:cubicBezTo>
                  <a:cubicBezTo>
                    <a:pt x="3231" y="112"/>
                    <a:pt x="2716" y="1"/>
                    <a:pt x="2202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97;p13">
              <a:extLst>
                <a:ext uri="{FF2B5EF4-FFF2-40B4-BE49-F238E27FC236}">
                  <a16:creationId xmlns:a16="http://schemas.microsoft.com/office/drawing/2014/main" id="{28DE55A0-1E40-7995-AC2E-AECFE1FB449A}"/>
                </a:ext>
              </a:extLst>
            </p:cNvPr>
            <p:cNvSpPr/>
            <p:nvPr/>
          </p:nvSpPr>
          <p:spPr>
            <a:xfrm>
              <a:off x="2184175" y="3517975"/>
              <a:ext cx="110875" cy="58200"/>
            </a:xfrm>
            <a:custGeom>
              <a:avLst/>
              <a:gdLst/>
              <a:ahLst/>
              <a:cxnLst/>
              <a:rect l="l" t="t" r="r" b="b"/>
              <a:pathLst>
                <a:path w="4435" h="2328" extrusionOk="0">
                  <a:moveTo>
                    <a:pt x="2217" y="0"/>
                  </a:moveTo>
                  <a:cubicBezTo>
                    <a:pt x="1703" y="0"/>
                    <a:pt x="1188" y="119"/>
                    <a:pt x="792" y="357"/>
                  </a:cubicBezTo>
                  <a:cubicBezTo>
                    <a:pt x="1" y="800"/>
                    <a:pt x="1" y="1528"/>
                    <a:pt x="792" y="1972"/>
                  </a:cubicBezTo>
                  <a:cubicBezTo>
                    <a:pt x="1188" y="2209"/>
                    <a:pt x="1703" y="2328"/>
                    <a:pt x="2217" y="2328"/>
                  </a:cubicBezTo>
                  <a:cubicBezTo>
                    <a:pt x="2732" y="2328"/>
                    <a:pt x="3247" y="2209"/>
                    <a:pt x="3643" y="1972"/>
                  </a:cubicBezTo>
                  <a:cubicBezTo>
                    <a:pt x="4434" y="1528"/>
                    <a:pt x="4434" y="800"/>
                    <a:pt x="3643" y="357"/>
                  </a:cubicBezTo>
                  <a:cubicBezTo>
                    <a:pt x="3247" y="119"/>
                    <a:pt x="2732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98;p13">
              <a:extLst>
                <a:ext uri="{FF2B5EF4-FFF2-40B4-BE49-F238E27FC236}">
                  <a16:creationId xmlns:a16="http://schemas.microsoft.com/office/drawing/2014/main" id="{4AF81087-9419-E880-0457-F8034F9DD7D4}"/>
                </a:ext>
              </a:extLst>
            </p:cNvPr>
            <p:cNvSpPr/>
            <p:nvPr/>
          </p:nvSpPr>
          <p:spPr>
            <a:xfrm>
              <a:off x="1792275" y="3305200"/>
              <a:ext cx="366600" cy="208250"/>
            </a:xfrm>
            <a:custGeom>
              <a:avLst/>
              <a:gdLst/>
              <a:ahLst/>
              <a:cxnLst/>
              <a:rect l="l" t="t" r="r" b="b"/>
              <a:pathLst>
                <a:path w="14664" h="8330" extrusionOk="0">
                  <a:moveTo>
                    <a:pt x="8298" y="0"/>
                  </a:moveTo>
                  <a:cubicBezTo>
                    <a:pt x="6208" y="0"/>
                    <a:pt x="4054" y="507"/>
                    <a:pt x="2471" y="1457"/>
                  </a:cubicBezTo>
                  <a:cubicBezTo>
                    <a:pt x="887" y="2344"/>
                    <a:pt x="0" y="3547"/>
                    <a:pt x="0" y="4719"/>
                  </a:cubicBezTo>
                  <a:cubicBezTo>
                    <a:pt x="0" y="5701"/>
                    <a:pt x="634" y="6619"/>
                    <a:pt x="1774" y="7284"/>
                  </a:cubicBezTo>
                  <a:cubicBezTo>
                    <a:pt x="2946" y="7949"/>
                    <a:pt x="4561" y="8329"/>
                    <a:pt x="6334" y="8329"/>
                  </a:cubicBezTo>
                  <a:cubicBezTo>
                    <a:pt x="8456" y="8329"/>
                    <a:pt x="10578" y="7791"/>
                    <a:pt x="12161" y="6872"/>
                  </a:cubicBezTo>
                  <a:cubicBezTo>
                    <a:pt x="13745" y="5954"/>
                    <a:pt x="14663" y="4751"/>
                    <a:pt x="14663" y="3579"/>
                  </a:cubicBezTo>
                  <a:cubicBezTo>
                    <a:pt x="14663" y="2597"/>
                    <a:pt x="13998" y="1710"/>
                    <a:pt x="12858" y="1045"/>
                  </a:cubicBezTo>
                  <a:cubicBezTo>
                    <a:pt x="11686" y="349"/>
                    <a:pt x="10071" y="0"/>
                    <a:pt x="8298" y="0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99;p13">
              <a:extLst>
                <a:ext uri="{FF2B5EF4-FFF2-40B4-BE49-F238E27FC236}">
                  <a16:creationId xmlns:a16="http://schemas.microsoft.com/office/drawing/2014/main" id="{E7AC011A-1AFC-E1A4-E9FB-F96C18E4F75E}"/>
                </a:ext>
              </a:extLst>
            </p:cNvPr>
            <p:cNvSpPr/>
            <p:nvPr/>
          </p:nvSpPr>
          <p:spPr>
            <a:xfrm>
              <a:off x="1766925" y="3301225"/>
              <a:ext cx="416475" cy="216175"/>
            </a:xfrm>
            <a:custGeom>
              <a:avLst/>
              <a:gdLst/>
              <a:ahLst/>
              <a:cxnLst/>
              <a:rect l="l" t="t" r="r" b="b"/>
              <a:pathLst>
                <a:path w="16659" h="8647" extrusionOk="0">
                  <a:moveTo>
                    <a:pt x="9312" y="286"/>
                  </a:moveTo>
                  <a:cubicBezTo>
                    <a:pt x="11053" y="286"/>
                    <a:pt x="12669" y="666"/>
                    <a:pt x="13809" y="1331"/>
                  </a:cubicBezTo>
                  <a:cubicBezTo>
                    <a:pt x="14917" y="1964"/>
                    <a:pt x="15519" y="2819"/>
                    <a:pt x="15519" y="3738"/>
                  </a:cubicBezTo>
                  <a:cubicBezTo>
                    <a:pt x="15519" y="4878"/>
                    <a:pt x="14632" y="6018"/>
                    <a:pt x="13112" y="6905"/>
                  </a:cubicBezTo>
                  <a:cubicBezTo>
                    <a:pt x="11529" y="7823"/>
                    <a:pt x="9438" y="8330"/>
                    <a:pt x="7348" y="8330"/>
                  </a:cubicBezTo>
                  <a:cubicBezTo>
                    <a:pt x="5606" y="8330"/>
                    <a:pt x="3991" y="7981"/>
                    <a:pt x="2851" y="7316"/>
                  </a:cubicBezTo>
                  <a:cubicBezTo>
                    <a:pt x="1774" y="6683"/>
                    <a:pt x="1141" y="5828"/>
                    <a:pt x="1141" y="4878"/>
                  </a:cubicBezTo>
                  <a:cubicBezTo>
                    <a:pt x="1141" y="3770"/>
                    <a:pt x="2028" y="2598"/>
                    <a:pt x="3548" y="1711"/>
                  </a:cubicBezTo>
                  <a:cubicBezTo>
                    <a:pt x="5131" y="824"/>
                    <a:pt x="7253" y="286"/>
                    <a:pt x="9312" y="286"/>
                  </a:cubicBezTo>
                  <a:close/>
                  <a:moveTo>
                    <a:pt x="9312" y="1"/>
                  </a:moveTo>
                  <a:cubicBezTo>
                    <a:pt x="7253" y="1"/>
                    <a:pt x="5100" y="508"/>
                    <a:pt x="3421" y="1458"/>
                  </a:cubicBezTo>
                  <a:cubicBezTo>
                    <a:pt x="286" y="3263"/>
                    <a:pt x="1" y="5986"/>
                    <a:pt x="2693" y="7570"/>
                  </a:cubicBezTo>
                  <a:cubicBezTo>
                    <a:pt x="3960" y="8266"/>
                    <a:pt x="5606" y="8647"/>
                    <a:pt x="7348" y="8647"/>
                  </a:cubicBezTo>
                  <a:cubicBezTo>
                    <a:pt x="9407" y="8647"/>
                    <a:pt x="11560" y="8140"/>
                    <a:pt x="13239" y="7158"/>
                  </a:cubicBezTo>
                  <a:cubicBezTo>
                    <a:pt x="16374" y="5353"/>
                    <a:pt x="16659" y="2629"/>
                    <a:pt x="13967" y="1078"/>
                  </a:cubicBezTo>
                  <a:cubicBezTo>
                    <a:pt x="12732" y="349"/>
                    <a:pt x="11053" y="1"/>
                    <a:pt x="9312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0;p13">
              <a:extLst>
                <a:ext uri="{FF2B5EF4-FFF2-40B4-BE49-F238E27FC236}">
                  <a16:creationId xmlns:a16="http://schemas.microsoft.com/office/drawing/2014/main" id="{3CFCB11A-E560-D8FE-3D82-E79E8574DA5C}"/>
                </a:ext>
              </a:extLst>
            </p:cNvPr>
            <p:cNvSpPr/>
            <p:nvPr/>
          </p:nvSpPr>
          <p:spPr>
            <a:xfrm>
              <a:off x="1854825" y="3337650"/>
              <a:ext cx="235150" cy="144125"/>
            </a:xfrm>
            <a:custGeom>
              <a:avLst/>
              <a:gdLst/>
              <a:ahLst/>
              <a:cxnLst/>
              <a:rect l="l" t="t" r="r" b="b"/>
              <a:pathLst>
                <a:path w="9406" h="5765" extrusionOk="0">
                  <a:moveTo>
                    <a:pt x="7316" y="1837"/>
                  </a:moveTo>
                  <a:cubicBezTo>
                    <a:pt x="7506" y="1996"/>
                    <a:pt x="7601" y="2123"/>
                    <a:pt x="7601" y="2249"/>
                  </a:cubicBezTo>
                  <a:cubicBezTo>
                    <a:pt x="7601" y="2408"/>
                    <a:pt x="7537" y="2503"/>
                    <a:pt x="7347" y="2598"/>
                  </a:cubicBezTo>
                  <a:cubicBezTo>
                    <a:pt x="7252" y="2666"/>
                    <a:pt x="7120" y="2699"/>
                    <a:pt x="6954" y="2699"/>
                  </a:cubicBezTo>
                  <a:cubicBezTo>
                    <a:pt x="6734" y="2699"/>
                    <a:pt x="6454" y="2642"/>
                    <a:pt x="6112" y="2534"/>
                  </a:cubicBezTo>
                  <a:lnTo>
                    <a:pt x="7316" y="1837"/>
                  </a:lnTo>
                  <a:close/>
                  <a:moveTo>
                    <a:pt x="2579" y="2858"/>
                  </a:moveTo>
                  <a:cubicBezTo>
                    <a:pt x="2812" y="2858"/>
                    <a:pt x="3103" y="2905"/>
                    <a:pt x="3452" y="3009"/>
                  </a:cubicBezTo>
                  <a:lnTo>
                    <a:pt x="2154" y="3769"/>
                  </a:lnTo>
                  <a:cubicBezTo>
                    <a:pt x="1964" y="3611"/>
                    <a:pt x="1869" y="3453"/>
                    <a:pt x="1869" y="3326"/>
                  </a:cubicBezTo>
                  <a:cubicBezTo>
                    <a:pt x="1869" y="3168"/>
                    <a:pt x="1964" y="3041"/>
                    <a:pt x="2122" y="2946"/>
                  </a:cubicBezTo>
                  <a:cubicBezTo>
                    <a:pt x="2236" y="2889"/>
                    <a:pt x="2388" y="2858"/>
                    <a:pt x="2579" y="2858"/>
                  </a:cubicBezTo>
                  <a:close/>
                  <a:moveTo>
                    <a:pt x="4719" y="1"/>
                  </a:moveTo>
                  <a:lnTo>
                    <a:pt x="4497" y="1014"/>
                  </a:lnTo>
                  <a:cubicBezTo>
                    <a:pt x="5131" y="1046"/>
                    <a:pt x="5732" y="1141"/>
                    <a:pt x="6334" y="1362"/>
                  </a:cubicBezTo>
                  <a:lnTo>
                    <a:pt x="4941" y="2154"/>
                  </a:lnTo>
                  <a:cubicBezTo>
                    <a:pt x="4656" y="2027"/>
                    <a:pt x="4402" y="1964"/>
                    <a:pt x="4149" y="1901"/>
                  </a:cubicBezTo>
                  <a:cubicBezTo>
                    <a:pt x="3927" y="1837"/>
                    <a:pt x="3674" y="1774"/>
                    <a:pt x="3357" y="1711"/>
                  </a:cubicBezTo>
                  <a:cubicBezTo>
                    <a:pt x="3040" y="1647"/>
                    <a:pt x="2755" y="1647"/>
                    <a:pt x="2502" y="1647"/>
                  </a:cubicBezTo>
                  <a:cubicBezTo>
                    <a:pt x="2249" y="1647"/>
                    <a:pt x="1964" y="1679"/>
                    <a:pt x="1679" y="1742"/>
                  </a:cubicBezTo>
                  <a:cubicBezTo>
                    <a:pt x="1394" y="1806"/>
                    <a:pt x="1109" y="1901"/>
                    <a:pt x="855" y="2059"/>
                  </a:cubicBezTo>
                  <a:cubicBezTo>
                    <a:pt x="317" y="2376"/>
                    <a:pt x="32" y="2756"/>
                    <a:pt x="32" y="3168"/>
                  </a:cubicBezTo>
                  <a:cubicBezTo>
                    <a:pt x="0" y="3611"/>
                    <a:pt x="317" y="4023"/>
                    <a:pt x="919" y="4466"/>
                  </a:cubicBezTo>
                  <a:lnTo>
                    <a:pt x="32" y="4973"/>
                  </a:lnTo>
                  <a:lnTo>
                    <a:pt x="982" y="5511"/>
                  </a:lnTo>
                  <a:lnTo>
                    <a:pt x="1837" y="5004"/>
                  </a:lnTo>
                  <a:cubicBezTo>
                    <a:pt x="2882" y="5511"/>
                    <a:pt x="3991" y="5764"/>
                    <a:pt x="5162" y="5764"/>
                  </a:cubicBezTo>
                  <a:lnTo>
                    <a:pt x="5447" y="4719"/>
                  </a:lnTo>
                  <a:cubicBezTo>
                    <a:pt x="4561" y="4719"/>
                    <a:pt x="3769" y="4593"/>
                    <a:pt x="3072" y="4308"/>
                  </a:cubicBezTo>
                  <a:lnTo>
                    <a:pt x="4592" y="3421"/>
                  </a:lnTo>
                  <a:cubicBezTo>
                    <a:pt x="4909" y="3516"/>
                    <a:pt x="5162" y="3611"/>
                    <a:pt x="5384" y="3674"/>
                  </a:cubicBezTo>
                  <a:cubicBezTo>
                    <a:pt x="5606" y="3738"/>
                    <a:pt x="5859" y="3801"/>
                    <a:pt x="6176" y="3833"/>
                  </a:cubicBezTo>
                  <a:cubicBezTo>
                    <a:pt x="6492" y="3896"/>
                    <a:pt x="6777" y="3928"/>
                    <a:pt x="7031" y="3928"/>
                  </a:cubicBezTo>
                  <a:cubicBezTo>
                    <a:pt x="7284" y="3928"/>
                    <a:pt x="7537" y="3896"/>
                    <a:pt x="7823" y="3833"/>
                  </a:cubicBezTo>
                  <a:cubicBezTo>
                    <a:pt x="8139" y="3738"/>
                    <a:pt x="8393" y="3643"/>
                    <a:pt x="8646" y="3484"/>
                  </a:cubicBezTo>
                  <a:cubicBezTo>
                    <a:pt x="9153" y="3199"/>
                    <a:pt x="9406" y="2851"/>
                    <a:pt x="9406" y="2408"/>
                  </a:cubicBezTo>
                  <a:cubicBezTo>
                    <a:pt x="9374" y="1996"/>
                    <a:pt x="9089" y="1552"/>
                    <a:pt x="8519" y="1172"/>
                  </a:cubicBezTo>
                  <a:lnTo>
                    <a:pt x="9406" y="634"/>
                  </a:lnTo>
                  <a:lnTo>
                    <a:pt x="8488" y="96"/>
                  </a:lnTo>
                  <a:lnTo>
                    <a:pt x="7569" y="634"/>
                  </a:lnTo>
                  <a:cubicBezTo>
                    <a:pt x="6714" y="222"/>
                    <a:pt x="5764" y="32"/>
                    <a:pt x="4719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1;p13">
              <a:extLst>
                <a:ext uri="{FF2B5EF4-FFF2-40B4-BE49-F238E27FC236}">
                  <a16:creationId xmlns:a16="http://schemas.microsoft.com/office/drawing/2014/main" id="{5660EDA6-8567-5445-8294-58B863859AD8}"/>
                </a:ext>
              </a:extLst>
            </p:cNvPr>
            <p:cNvSpPr/>
            <p:nvPr/>
          </p:nvSpPr>
          <p:spPr>
            <a:xfrm>
              <a:off x="2008425" y="3534800"/>
              <a:ext cx="170225" cy="98200"/>
            </a:xfrm>
            <a:custGeom>
              <a:avLst/>
              <a:gdLst/>
              <a:ahLst/>
              <a:cxnLst/>
              <a:rect l="l" t="t" r="r" b="b"/>
              <a:pathLst>
                <a:path w="6809" h="3928" extrusionOk="0">
                  <a:moveTo>
                    <a:pt x="665" y="0"/>
                  </a:moveTo>
                  <a:lnTo>
                    <a:pt x="0" y="380"/>
                  </a:lnTo>
                  <a:lnTo>
                    <a:pt x="6144" y="3927"/>
                  </a:lnTo>
                  <a:lnTo>
                    <a:pt x="6809" y="3547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2;p13">
              <a:extLst>
                <a:ext uri="{FF2B5EF4-FFF2-40B4-BE49-F238E27FC236}">
                  <a16:creationId xmlns:a16="http://schemas.microsoft.com/office/drawing/2014/main" id="{6356C312-9F9D-C7C5-B6C2-3A7CB8E943F0}"/>
                </a:ext>
              </a:extLst>
            </p:cNvPr>
            <p:cNvSpPr/>
            <p:nvPr/>
          </p:nvSpPr>
          <p:spPr>
            <a:xfrm>
              <a:off x="1588000" y="329172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34" y="1"/>
                  </a:moveTo>
                  <a:lnTo>
                    <a:pt x="1" y="381"/>
                  </a:lnTo>
                  <a:lnTo>
                    <a:pt x="6145" y="3928"/>
                  </a:lnTo>
                  <a:lnTo>
                    <a:pt x="6778" y="3548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3;p13">
              <a:extLst>
                <a:ext uri="{FF2B5EF4-FFF2-40B4-BE49-F238E27FC236}">
                  <a16:creationId xmlns:a16="http://schemas.microsoft.com/office/drawing/2014/main" id="{A3CCB989-C927-9BB7-80A8-3F84E62CAA98}"/>
                </a:ext>
              </a:extLst>
            </p:cNvPr>
            <p:cNvSpPr/>
            <p:nvPr/>
          </p:nvSpPr>
          <p:spPr>
            <a:xfrm>
              <a:off x="1705975" y="3253725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12066" y="1"/>
                  </a:moveTo>
                  <a:lnTo>
                    <a:pt x="0" y="6968"/>
                  </a:lnTo>
                  <a:lnTo>
                    <a:pt x="4466" y="9565"/>
                  </a:lnTo>
                  <a:lnTo>
                    <a:pt x="16563" y="2598"/>
                  </a:lnTo>
                  <a:lnTo>
                    <a:pt x="12066" y="1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04;p13">
              <a:extLst>
                <a:ext uri="{FF2B5EF4-FFF2-40B4-BE49-F238E27FC236}">
                  <a16:creationId xmlns:a16="http://schemas.microsoft.com/office/drawing/2014/main" id="{9B6361E7-8D67-B5A5-9641-87CEAF03C1B3}"/>
                </a:ext>
              </a:extLst>
            </p:cNvPr>
            <p:cNvSpPr/>
            <p:nvPr/>
          </p:nvSpPr>
          <p:spPr>
            <a:xfrm>
              <a:off x="1799400" y="3307575"/>
              <a:ext cx="311975" cy="180525"/>
            </a:xfrm>
            <a:custGeom>
              <a:avLst/>
              <a:gdLst/>
              <a:ahLst/>
              <a:cxnLst/>
              <a:rect l="l" t="t" r="r" b="b"/>
              <a:pathLst>
                <a:path w="12479" h="7221" extrusionOk="0">
                  <a:moveTo>
                    <a:pt x="12098" y="0"/>
                  </a:moveTo>
                  <a:lnTo>
                    <a:pt x="0" y="6999"/>
                  </a:lnTo>
                  <a:lnTo>
                    <a:pt x="412" y="7221"/>
                  </a:lnTo>
                  <a:lnTo>
                    <a:pt x="12478" y="254"/>
                  </a:lnTo>
                  <a:lnTo>
                    <a:pt x="12098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05;p13">
              <a:extLst>
                <a:ext uri="{FF2B5EF4-FFF2-40B4-BE49-F238E27FC236}">
                  <a16:creationId xmlns:a16="http://schemas.microsoft.com/office/drawing/2014/main" id="{E334B9AD-0CEA-E791-F3C4-A7C396D05BCB}"/>
                </a:ext>
              </a:extLst>
            </p:cNvPr>
            <p:cNvSpPr/>
            <p:nvPr/>
          </p:nvSpPr>
          <p:spPr>
            <a:xfrm>
              <a:off x="1714675" y="3258475"/>
              <a:ext cx="311975" cy="180550"/>
            </a:xfrm>
            <a:custGeom>
              <a:avLst/>
              <a:gdLst/>
              <a:ahLst/>
              <a:cxnLst/>
              <a:rect l="l" t="t" r="r" b="b"/>
              <a:pathLst>
                <a:path w="12479" h="7222" extrusionOk="0">
                  <a:moveTo>
                    <a:pt x="12067" y="1"/>
                  </a:moveTo>
                  <a:lnTo>
                    <a:pt x="1" y="6968"/>
                  </a:lnTo>
                  <a:lnTo>
                    <a:pt x="381" y="7221"/>
                  </a:lnTo>
                  <a:lnTo>
                    <a:pt x="12478" y="254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6;p13">
              <a:extLst>
                <a:ext uri="{FF2B5EF4-FFF2-40B4-BE49-F238E27FC236}">
                  <a16:creationId xmlns:a16="http://schemas.microsoft.com/office/drawing/2014/main" id="{5E1C2AFC-34EB-3C64-E057-2638E0B165C7}"/>
                </a:ext>
              </a:extLst>
            </p:cNvPr>
            <p:cNvSpPr/>
            <p:nvPr/>
          </p:nvSpPr>
          <p:spPr>
            <a:xfrm>
              <a:off x="1705975" y="3427900"/>
              <a:ext cx="111650" cy="137000"/>
            </a:xfrm>
            <a:custGeom>
              <a:avLst/>
              <a:gdLst/>
              <a:ahLst/>
              <a:cxnLst/>
              <a:rect l="l" t="t" r="r" b="b"/>
              <a:pathLst>
                <a:path w="4466" h="5480" extrusionOk="0">
                  <a:moveTo>
                    <a:pt x="0" y="1"/>
                  </a:moveTo>
                  <a:lnTo>
                    <a:pt x="0" y="2883"/>
                  </a:lnTo>
                  <a:lnTo>
                    <a:pt x="349" y="3073"/>
                  </a:lnTo>
                  <a:lnTo>
                    <a:pt x="729" y="3326"/>
                  </a:lnTo>
                  <a:lnTo>
                    <a:pt x="4466" y="5480"/>
                  </a:lnTo>
                  <a:lnTo>
                    <a:pt x="4466" y="2598"/>
                  </a:lnTo>
                  <a:lnTo>
                    <a:pt x="729" y="444"/>
                  </a:lnTo>
                  <a:lnTo>
                    <a:pt x="349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7;p13">
              <a:extLst>
                <a:ext uri="{FF2B5EF4-FFF2-40B4-BE49-F238E27FC236}">
                  <a16:creationId xmlns:a16="http://schemas.microsoft.com/office/drawing/2014/main" id="{CB8E1533-8FCD-FD75-C584-39B5CE4C1919}"/>
                </a:ext>
              </a:extLst>
            </p:cNvPr>
            <p:cNvSpPr/>
            <p:nvPr/>
          </p:nvSpPr>
          <p:spPr>
            <a:xfrm>
              <a:off x="1714675" y="3432650"/>
              <a:ext cx="9525" cy="78425"/>
            </a:xfrm>
            <a:custGeom>
              <a:avLst/>
              <a:gdLst/>
              <a:ahLst/>
              <a:cxnLst/>
              <a:rect l="l" t="t" r="r" b="b"/>
              <a:pathLst>
                <a:path w="381" h="3137" extrusionOk="0">
                  <a:moveTo>
                    <a:pt x="1" y="1"/>
                  </a:moveTo>
                  <a:lnTo>
                    <a:pt x="1" y="2883"/>
                  </a:lnTo>
                  <a:lnTo>
                    <a:pt x="381" y="3136"/>
                  </a:lnTo>
                  <a:lnTo>
                    <a:pt x="381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8;p13">
              <a:extLst>
                <a:ext uri="{FF2B5EF4-FFF2-40B4-BE49-F238E27FC236}">
                  <a16:creationId xmlns:a16="http://schemas.microsoft.com/office/drawing/2014/main" id="{0C364741-1C96-0F7B-05D3-0F5BC8CC8E82}"/>
                </a:ext>
              </a:extLst>
            </p:cNvPr>
            <p:cNvSpPr/>
            <p:nvPr/>
          </p:nvSpPr>
          <p:spPr>
            <a:xfrm>
              <a:off x="1799400" y="3482550"/>
              <a:ext cx="10325" cy="77600"/>
            </a:xfrm>
            <a:custGeom>
              <a:avLst/>
              <a:gdLst/>
              <a:ahLst/>
              <a:cxnLst/>
              <a:rect l="l" t="t" r="r" b="b"/>
              <a:pathLst>
                <a:path w="413" h="3104" extrusionOk="0">
                  <a:moveTo>
                    <a:pt x="0" y="0"/>
                  </a:moveTo>
                  <a:lnTo>
                    <a:pt x="0" y="2882"/>
                  </a:lnTo>
                  <a:lnTo>
                    <a:pt x="412" y="3104"/>
                  </a:lnTo>
                  <a:lnTo>
                    <a:pt x="412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9;p13">
              <a:extLst>
                <a:ext uri="{FF2B5EF4-FFF2-40B4-BE49-F238E27FC236}">
                  <a16:creationId xmlns:a16="http://schemas.microsoft.com/office/drawing/2014/main" id="{F681DA2A-F8EF-9670-8595-6CA4E4ECADA3}"/>
                </a:ext>
              </a:extLst>
            </p:cNvPr>
            <p:cNvSpPr/>
            <p:nvPr/>
          </p:nvSpPr>
          <p:spPr>
            <a:xfrm>
              <a:off x="1845325" y="3712150"/>
              <a:ext cx="302450" cy="246250"/>
            </a:xfrm>
            <a:custGeom>
              <a:avLst/>
              <a:gdLst/>
              <a:ahLst/>
              <a:cxnLst/>
              <a:rect l="l" t="t" r="r" b="b"/>
              <a:pathLst>
                <a:path w="12098" h="9850" extrusionOk="0">
                  <a:moveTo>
                    <a:pt x="12098" y="0"/>
                  </a:moveTo>
                  <a:lnTo>
                    <a:pt x="0" y="6967"/>
                  </a:lnTo>
                  <a:lnTo>
                    <a:pt x="0" y="9849"/>
                  </a:lnTo>
                  <a:lnTo>
                    <a:pt x="12098" y="2882"/>
                  </a:lnTo>
                  <a:lnTo>
                    <a:pt x="12098" y="0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10;p13">
              <a:extLst>
                <a:ext uri="{FF2B5EF4-FFF2-40B4-BE49-F238E27FC236}">
                  <a16:creationId xmlns:a16="http://schemas.microsoft.com/office/drawing/2014/main" id="{BCFE45E3-93F1-7A9A-937A-146A7672EA05}"/>
                </a:ext>
              </a:extLst>
            </p:cNvPr>
            <p:cNvSpPr/>
            <p:nvPr/>
          </p:nvSpPr>
          <p:spPr>
            <a:xfrm>
              <a:off x="1144650" y="3481750"/>
              <a:ext cx="700700" cy="476650"/>
            </a:xfrm>
            <a:custGeom>
              <a:avLst/>
              <a:gdLst/>
              <a:ahLst/>
              <a:cxnLst/>
              <a:rect l="l" t="t" r="r" b="b"/>
              <a:pathLst>
                <a:path w="28028" h="19066" extrusionOk="0">
                  <a:moveTo>
                    <a:pt x="0" y="0"/>
                  </a:moveTo>
                  <a:lnTo>
                    <a:pt x="0" y="2882"/>
                  </a:lnTo>
                  <a:lnTo>
                    <a:pt x="28027" y="19065"/>
                  </a:lnTo>
                  <a:lnTo>
                    <a:pt x="28027" y="16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11;p13">
              <a:extLst>
                <a:ext uri="{FF2B5EF4-FFF2-40B4-BE49-F238E27FC236}">
                  <a16:creationId xmlns:a16="http://schemas.microsoft.com/office/drawing/2014/main" id="{9C59398A-9E70-FB55-716F-AD083074308A}"/>
                </a:ext>
              </a:extLst>
            </p:cNvPr>
            <p:cNvSpPr/>
            <p:nvPr/>
          </p:nvSpPr>
          <p:spPr>
            <a:xfrm>
              <a:off x="1144650" y="3306775"/>
              <a:ext cx="1003125" cy="579575"/>
            </a:xfrm>
            <a:custGeom>
              <a:avLst/>
              <a:gdLst/>
              <a:ahLst/>
              <a:cxnLst/>
              <a:rect l="l" t="t" r="r" b="b"/>
              <a:pathLst>
                <a:path w="40125" h="23183" extrusionOk="0">
                  <a:moveTo>
                    <a:pt x="12066" y="1"/>
                  </a:moveTo>
                  <a:lnTo>
                    <a:pt x="0" y="6999"/>
                  </a:lnTo>
                  <a:lnTo>
                    <a:pt x="28027" y="23182"/>
                  </a:lnTo>
                  <a:lnTo>
                    <a:pt x="40125" y="16215"/>
                  </a:lnTo>
                  <a:lnTo>
                    <a:pt x="12066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12;p13">
              <a:extLst>
                <a:ext uri="{FF2B5EF4-FFF2-40B4-BE49-F238E27FC236}">
                  <a16:creationId xmlns:a16="http://schemas.microsoft.com/office/drawing/2014/main" id="{CF096EE2-E7CA-B841-CAE5-18A773BD7ED5}"/>
                </a:ext>
              </a:extLst>
            </p:cNvPr>
            <p:cNvSpPr/>
            <p:nvPr/>
          </p:nvSpPr>
          <p:spPr>
            <a:xfrm>
              <a:off x="1165225" y="3319450"/>
              <a:ext cx="961175" cy="555025"/>
            </a:xfrm>
            <a:custGeom>
              <a:avLst/>
              <a:gdLst/>
              <a:ahLst/>
              <a:cxnLst/>
              <a:rect l="l" t="t" r="r" b="b"/>
              <a:pathLst>
                <a:path w="38447" h="22201" extrusionOk="0">
                  <a:moveTo>
                    <a:pt x="11243" y="0"/>
                  </a:moveTo>
                  <a:lnTo>
                    <a:pt x="0" y="6492"/>
                  </a:lnTo>
                  <a:lnTo>
                    <a:pt x="27204" y="22200"/>
                  </a:lnTo>
                  <a:lnTo>
                    <a:pt x="38447" y="15708"/>
                  </a:lnTo>
                  <a:lnTo>
                    <a:pt x="11243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13;p13">
              <a:extLst>
                <a:ext uri="{FF2B5EF4-FFF2-40B4-BE49-F238E27FC236}">
                  <a16:creationId xmlns:a16="http://schemas.microsoft.com/office/drawing/2014/main" id="{602CF47F-FB37-DB61-4C2D-7FB49C646C1B}"/>
                </a:ext>
              </a:extLst>
            </p:cNvPr>
            <p:cNvSpPr/>
            <p:nvPr/>
          </p:nvSpPr>
          <p:spPr>
            <a:xfrm>
              <a:off x="1204025" y="3326575"/>
              <a:ext cx="909725" cy="525725"/>
            </a:xfrm>
            <a:custGeom>
              <a:avLst/>
              <a:gdLst/>
              <a:ahLst/>
              <a:cxnLst/>
              <a:rect l="l" t="t" r="r" b="b"/>
              <a:pathLst>
                <a:path w="36389" h="21029" extrusionOk="0">
                  <a:moveTo>
                    <a:pt x="9659" y="0"/>
                  </a:moveTo>
                  <a:lnTo>
                    <a:pt x="0" y="5606"/>
                  </a:lnTo>
                  <a:lnTo>
                    <a:pt x="26697" y="21028"/>
                  </a:lnTo>
                  <a:lnTo>
                    <a:pt x="36388" y="15423"/>
                  </a:lnTo>
                  <a:lnTo>
                    <a:pt x="9659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14;p13">
              <a:extLst>
                <a:ext uri="{FF2B5EF4-FFF2-40B4-BE49-F238E27FC236}">
                  <a16:creationId xmlns:a16="http://schemas.microsoft.com/office/drawing/2014/main" id="{3EA11857-5826-EB1B-D8D8-658796D85BC1}"/>
                </a:ext>
              </a:extLst>
            </p:cNvPr>
            <p:cNvSpPr/>
            <p:nvPr/>
          </p:nvSpPr>
          <p:spPr>
            <a:xfrm>
              <a:off x="1352075" y="3414850"/>
              <a:ext cx="110075" cy="58400"/>
            </a:xfrm>
            <a:custGeom>
              <a:avLst/>
              <a:gdLst/>
              <a:ahLst/>
              <a:cxnLst/>
              <a:rect l="l" t="t" r="r" b="b"/>
              <a:pathLst>
                <a:path w="4403" h="2336" extrusionOk="0">
                  <a:moveTo>
                    <a:pt x="2186" y="0"/>
                  </a:moveTo>
                  <a:cubicBezTo>
                    <a:pt x="1671" y="0"/>
                    <a:pt x="1156" y="111"/>
                    <a:pt x="760" y="333"/>
                  </a:cubicBezTo>
                  <a:cubicBezTo>
                    <a:pt x="0" y="808"/>
                    <a:pt x="0" y="1536"/>
                    <a:pt x="760" y="1980"/>
                  </a:cubicBezTo>
                  <a:cubicBezTo>
                    <a:pt x="1156" y="2217"/>
                    <a:pt x="1671" y="2336"/>
                    <a:pt x="2186" y="2336"/>
                  </a:cubicBezTo>
                  <a:cubicBezTo>
                    <a:pt x="2700" y="2336"/>
                    <a:pt x="3215" y="2217"/>
                    <a:pt x="3611" y="1980"/>
                  </a:cubicBezTo>
                  <a:cubicBezTo>
                    <a:pt x="4402" y="1536"/>
                    <a:pt x="4402" y="808"/>
                    <a:pt x="3611" y="333"/>
                  </a:cubicBezTo>
                  <a:cubicBezTo>
                    <a:pt x="3215" y="111"/>
                    <a:pt x="2700" y="0"/>
                    <a:pt x="2186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15;p13">
              <a:extLst>
                <a:ext uri="{FF2B5EF4-FFF2-40B4-BE49-F238E27FC236}">
                  <a16:creationId xmlns:a16="http://schemas.microsoft.com/office/drawing/2014/main" id="{8840BA7A-124E-F912-F64B-6D82CDBFCB0D}"/>
                </a:ext>
              </a:extLst>
            </p:cNvPr>
            <p:cNvSpPr/>
            <p:nvPr/>
          </p:nvSpPr>
          <p:spPr>
            <a:xfrm>
              <a:off x="1854825" y="3705400"/>
              <a:ext cx="110850" cy="58425"/>
            </a:xfrm>
            <a:custGeom>
              <a:avLst/>
              <a:gdLst/>
              <a:ahLst/>
              <a:cxnLst/>
              <a:rect l="l" t="t" r="r" b="b"/>
              <a:pathLst>
                <a:path w="4434" h="2337" extrusionOk="0">
                  <a:moveTo>
                    <a:pt x="2217" y="1"/>
                  </a:moveTo>
                  <a:cubicBezTo>
                    <a:pt x="1702" y="1"/>
                    <a:pt x="1188" y="112"/>
                    <a:pt x="792" y="333"/>
                  </a:cubicBezTo>
                  <a:cubicBezTo>
                    <a:pt x="0" y="808"/>
                    <a:pt x="0" y="1537"/>
                    <a:pt x="792" y="1980"/>
                  </a:cubicBezTo>
                  <a:cubicBezTo>
                    <a:pt x="1188" y="2218"/>
                    <a:pt x="1702" y="2336"/>
                    <a:pt x="2217" y="2336"/>
                  </a:cubicBezTo>
                  <a:cubicBezTo>
                    <a:pt x="2732" y="2336"/>
                    <a:pt x="3246" y="2218"/>
                    <a:pt x="3642" y="1980"/>
                  </a:cubicBezTo>
                  <a:cubicBezTo>
                    <a:pt x="4434" y="1537"/>
                    <a:pt x="4434" y="808"/>
                    <a:pt x="3642" y="333"/>
                  </a:cubicBezTo>
                  <a:cubicBezTo>
                    <a:pt x="3246" y="112"/>
                    <a:pt x="2732" y="1"/>
                    <a:pt x="2217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16;p13">
              <a:extLst>
                <a:ext uri="{FF2B5EF4-FFF2-40B4-BE49-F238E27FC236}">
                  <a16:creationId xmlns:a16="http://schemas.microsoft.com/office/drawing/2014/main" id="{F91DBF05-A2EB-5C08-C62C-D7456FE41A0E}"/>
                </a:ext>
              </a:extLst>
            </p:cNvPr>
            <p:cNvSpPr/>
            <p:nvPr/>
          </p:nvSpPr>
          <p:spPr>
            <a:xfrm>
              <a:off x="1462125" y="3492825"/>
              <a:ext cx="366600" cy="208250"/>
            </a:xfrm>
            <a:custGeom>
              <a:avLst/>
              <a:gdLst/>
              <a:ahLst/>
              <a:cxnLst/>
              <a:rect l="l" t="t" r="r" b="b"/>
              <a:pathLst>
                <a:path w="14664" h="8330" extrusionOk="0">
                  <a:moveTo>
                    <a:pt x="8329" y="1"/>
                  </a:moveTo>
                  <a:cubicBezTo>
                    <a:pt x="6208" y="1"/>
                    <a:pt x="4086" y="507"/>
                    <a:pt x="2502" y="1458"/>
                  </a:cubicBezTo>
                  <a:cubicBezTo>
                    <a:pt x="919" y="2344"/>
                    <a:pt x="0" y="3548"/>
                    <a:pt x="0" y="4719"/>
                  </a:cubicBezTo>
                  <a:cubicBezTo>
                    <a:pt x="0" y="5701"/>
                    <a:pt x="634" y="6620"/>
                    <a:pt x="1806" y="7285"/>
                  </a:cubicBezTo>
                  <a:cubicBezTo>
                    <a:pt x="2977" y="7950"/>
                    <a:pt x="4592" y="8330"/>
                    <a:pt x="6366" y="8330"/>
                  </a:cubicBezTo>
                  <a:cubicBezTo>
                    <a:pt x="8456" y="8330"/>
                    <a:pt x="10610" y="7791"/>
                    <a:pt x="12193" y="6873"/>
                  </a:cubicBezTo>
                  <a:cubicBezTo>
                    <a:pt x="13776" y="5955"/>
                    <a:pt x="14663" y="4751"/>
                    <a:pt x="14663" y="3579"/>
                  </a:cubicBezTo>
                  <a:cubicBezTo>
                    <a:pt x="14663" y="2598"/>
                    <a:pt x="14030" y="1711"/>
                    <a:pt x="12890" y="1046"/>
                  </a:cubicBezTo>
                  <a:cubicBezTo>
                    <a:pt x="11718" y="349"/>
                    <a:pt x="10103" y="1"/>
                    <a:pt x="8329" y="1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17;p13">
              <a:extLst>
                <a:ext uri="{FF2B5EF4-FFF2-40B4-BE49-F238E27FC236}">
                  <a16:creationId xmlns:a16="http://schemas.microsoft.com/office/drawing/2014/main" id="{688844C8-BF09-C637-3159-87F8D9FDF721}"/>
                </a:ext>
              </a:extLst>
            </p:cNvPr>
            <p:cNvSpPr/>
            <p:nvPr/>
          </p:nvSpPr>
          <p:spPr>
            <a:xfrm>
              <a:off x="1437575" y="3488875"/>
              <a:ext cx="417275" cy="216175"/>
            </a:xfrm>
            <a:custGeom>
              <a:avLst/>
              <a:gdLst/>
              <a:ahLst/>
              <a:cxnLst/>
              <a:rect l="l" t="t" r="r" b="b"/>
              <a:pathLst>
                <a:path w="16691" h="8647" extrusionOk="0">
                  <a:moveTo>
                    <a:pt x="9311" y="285"/>
                  </a:moveTo>
                  <a:cubicBezTo>
                    <a:pt x="11053" y="285"/>
                    <a:pt x="12668" y="665"/>
                    <a:pt x="13808" y="1331"/>
                  </a:cubicBezTo>
                  <a:cubicBezTo>
                    <a:pt x="14917" y="1964"/>
                    <a:pt x="15518" y="2819"/>
                    <a:pt x="15518" y="3737"/>
                  </a:cubicBezTo>
                  <a:cubicBezTo>
                    <a:pt x="15518" y="4877"/>
                    <a:pt x="14632" y="6018"/>
                    <a:pt x="13112" y="6904"/>
                  </a:cubicBezTo>
                  <a:cubicBezTo>
                    <a:pt x="11528" y="7823"/>
                    <a:pt x="9438" y="8329"/>
                    <a:pt x="7348" y="8329"/>
                  </a:cubicBezTo>
                  <a:cubicBezTo>
                    <a:pt x="5606" y="8329"/>
                    <a:pt x="3991" y="7981"/>
                    <a:pt x="2851" y="7316"/>
                  </a:cubicBezTo>
                  <a:cubicBezTo>
                    <a:pt x="1774" y="6683"/>
                    <a:pt x="1141" y="5828"/>
                    <a:pt x="1141" y="4877"/>
                  </a:cubicBezTo>
                  <a:cubicBezTo>
                    <a:pt x="1141" y="3769"/>
                    <a:pt x="2027" y="2597"/>
                    <a:pt x="3548" y="1742"/>
                  </a:cubicBezTo>
                  <a:cubicBezTo>
                    <a:pt x="5131" y="824"/>
                    <a:pt x="7221" y="285"/>
                    <a:pt x="9311" y="285"/>
                  </a:cubicBezTo>
                  <a:close/>
                  <a:moveTo>
                    <a:pt x="9311" y="0"/>
                  </a:moveTo>
                  <a:cubicBezTo>
                    <a:pt x="7253" y="0"/>
                    <a:pt x="5099" y="507"/>
                    <a:pt x="3421" y="1457"/>
                  </a:cubicBezTo>
                  <a:cubicBezTo>
                    <a:pt x="286" y="3262"/>
                    <a:pt x="1" y="5986"/>
                    <a:pt x="2693" y="7569"/>
                  </a:cubicBezTo>
                  <a:cubicBezTo>
                    <a:pt x="3959" y="8266"/>
                    <a:pt x="5606" y="8646"/>
                    <a:pt x="7348" y="8646"/>
                  </a:cubicBezTo>
                  <a:cubicBezTo>
                    <a:pt x="9406" y="8646"/>
                    <a:pt x="11560" y="8139"/>
                    <a:pt x="13238" y="7158"/>
                  </a:cubicBezTo>
                  <a:cubicBezTo>
                    <a:pt x="16374" y="5352"/>
                    <a:pt x="16690" y="2629"/>
                    <a:pt x="13967" y="1077"/>
                  </a:cubicBezTo>
                  <a:cubicBezTo>
                    <a:pt x="12700" y="349"/>
                    <a:pt x="11053" y="0"/>
                    <a:pt x="9311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18;p13">
              <a:extLst>
                <a:ext uri="{FF2B5EF4-FFF2-40B4-BE49-F238E27FC236}">
                  <a16:creationId xmlns:a16="http://schemas.microsoft.com/office/drawing/2014/main" id="{B9205D36-ECB7-ECCE-C6F2-4619CC32AAE6}"/>
                </a:ext>
              </a:extLst>
            </p:cNvPr>
            <p:cNvSpPr/>
            <p:nvPr/>
          </p:nvSpPr>
          <p:spPr>
            <a:xfrm>
              <a:off x="1525450" y="3525300"/>
              <a:ext cx="235175" cy="144100"/>
            </a:xfrm>
            <a:custGeom>
              <a:avLst/>
              <a:gdLst/>
              <a:ahLst/>
              <a:cxnLst/>
              <a:rect l="l" t="t" r="r" b="b"/>
              <a:pathLst>
                <a:path w="9407" h="5764" extrusionOk="0">
                  <a:moveTo>
                    <a:pt x="7285" y="1837"/>
                  </a:moveTo>
                  <a:cubicBezTo>
                    <a:pt x="7506" y="1995"/>
                    <a:pt x="7570" y="2122"/>
                    <a:pt x="7601" y="2249"/>
                  </a:cubicBezTo>
                  <a:cubicBezTo>
                    <a:pt x="7601" y="2407"/>
                    <a:pt x="7506" y="2502"/>
                    <a:pt x="7348" y="2597"/>
                  </a:cubicBezTo>
                  <a:cubicBezTo>
                    <a:pt x="7252" y="2666"/>
                    <a:pt x="7115" y="2698"/>
                    <a:pt x="6944" y="2698"/>
                  </a:cubicBezTo>
                  <a:cubicBezTo>
                    <a:pt x="6720" y="2698"/>
                    <a:pt x="6437" y="2642"/>
                    <a:pt x="6113" y="2534"/>
                  </a:cubicBezTo>
                  <a:lnTo>
                    <a:pt x="7285" y="1837"/>
                  </a:lnTo>
                  <a:close/>
                  <a:moveTo>
                    <a:pt x="2574" y="2857"/>
                  </a:moveTo>
                  <a:cubicBezTo>
                    <a:pt x="2813" y="2857"/>
                    <a:pt x="3104" y="2904"/>
                    <a:pt x="3453" y="3009"/>
                  </a:cubicBezTo>
                  <a:lnTo>
                    <a:pt x="2154" y="3769"/>
                  </a:lnTo>
                  <a:cubicBezTo>
                    <a:pt x="1964" y="3610"/>
                    <a:pt x="1869" y="3452"/>
                    <a:pt x="1869" y="3294"/>
                  </a:cubicBezTo>
                  <a:cubicBezTo>
                    <a:pt x="1869" y="3167"/>
                    <a:pt x="1964" y="3040"/>
                    <a:pt x="2091" y="2945"/>
                  </a:cubicBezTo>
                  <a:cubicBezTo>
                    <a:pt x="2219" y="2888"/>
                    <a:pt x="2379" y="2857"/>
                    <a:pt x="2574" y="2857"/>
                  </a:cubicBezTo>
                  <a:close/>
                  <a:moveTo>
                    <a:pt x="4720" y="0"/>
                  </a:moveTo>
                  <a:lnTo>
                    <a:pt x="4466" y="1014"/>
                  </a:lnTo>
                  <a:cubicBezTo>
                    <a:pt x="5131" y="1045"/>
                    <a:pt x="5733" y="1140"/>
                    <a:pt x="6335" y="1362"/>
                  </a:cubicBezTo>
                  <a:lnTo>
                    <a:pt x="4941" y="2154"/>
                  </a:lnTo>
                  <a:cubicBezTo>
                    <a:pt x="4656" y="2027"/>
                    <a:pt x="4371" y="1964"/>
                    <a:pt x="4150" y="1900"/>
                  </a:cubicBezTo>
                  <a:cubicBezTo>
                    <a:pt x="3928" y="1837"/>
                    <a:pt x="3675" y="1774"/>
                    <a:pt x="3358" y="1710"/>
                  </a:cubicBezTo>
                  <a:cubicBezTo>
                    <a:pt x="3041" y="1647"/>
                    <a:pt x="2756" y="1647"/>
                    <a:pt x="2503" y="1647"/>
                  </a:cubicBezTo>
                  <a:cubicBezTo>
                    <a:pt x="2249" y="1647"/>
                    <a:pt x="1964" y="1679"/>
                    <a:pt x="1679" y="1742"/>
                  </a:cubicBezTo>
                  <a:cubicBezTo>
                    <a:pt x="1394" y="1805"/>
                    <a:pt x="1109" y="1900"/>
                    <a:pt x="856" y="2059"/>
                  </a:cubicBezTo>
                  <a:cubicBezTo>
                    <a:pt x="318" y="2375"/>
                    <a:pt x="33" y="2755"/>
                    <a:pt x="1" y="3167"/>
                  </a:cubicBezTo>
                  <a:cubicBezTo>
                    <a:pt x="1" y="3579"/>
                    <a:pt x="318" y="4022"/>
                    <a:pt x="919" y="4466"/>
                  </a:cubicBezTo>
                  <a:lnTo>
                    <a:pt x="33" y="4972"/>
                  </a:lnTo>
                  <a:lnTo>
                    <a:pt x="951" y="5511"/>
                  </a:lnTo>
                  <a:lnTo>
                    <a:pt x="1838" y="5004"/>
                  </a:lnTo>
                  <a:cubicBezTo>
                    <a:pt x="2883" y="5511"/>
                    <a:pt x="3960" y="5764"/>
                    <a:pt x="5163" y="5764"/>
                  </a:cubicBezTo>
                  <a:lnTo>
                    <a:pt x="5448" y="4719"/>
                  </a:lnTo>
                  <a:cubicBezTo>
                    <a:pt x="4561" y="4719"/>
                    <a:pt x="3770" y="4592"/>
                    <a:pt x="3073" y="4307"/>
                  </a:cubicBezTo>
                  <a:lnTo>
                    <a:pt x="4593" y="3420"/>
                  </a:lnTo>
                  <a:cubicBezTo>
                    <a:pt x="4910" y="3515"/>
                    <a:pt x="5163" y="3610"/>
                    <a:pt x="5385" y="3674"/>
                  </a:cubicBezTo>
                  <a:cubicBezTo>
                    <a:pt x="5606" y="3737"/>
                    <a:pt x="5860" y="3800"/>
                    <a:pt x="6176" y="3832"/>
                  </a:cubicBezTo>
                  <a:cubicBezTo>
                    <a:pt x="6493" y="3895"/>
                    <a:pt x="6778" y="3927"/>
                    <a:pt x="7031" y="3927"/>
                  </a:cubicBezTo>
                  <a:cubicBezTo>
                    <a:pt x="7285" y="3927"/>
                    <a:pt x="7538" y="3895"/>
                    <a:pt x="7823" y="3832"/>
                  </a:cubicBezTo>
                  <a:cubicBezTo>
                    <a:pt x="8108" y="3737"/>
                    <a:pt x="8393" y="3642"/>
                    <a:pt x="8647" y="3484"/>
                  </a:cubicBezTo>
                  <a:cubicBezTo>
                    <a:pt x="9153" y="3199"/>
                    <a:pt x="9407" y="2850"/>
                    <a:pt x="9375" y="2407"/>
                  </a:cubicBezTo>
                  <a:cubicBezTo>
                    <a:pt x="9375" y="1995"/>
                    <a:pt x="9090" y="1552"/>
                    <a:pt x="8520" y="1172"/>
                  </a:cubicBezTo>
                  <a:lnTo>
                    <a:pt x="9407" y="634"/>
                  </a:lnTo>
                  <a:lnTo>
                    <a:pt x="8488" y="95"/>
                  </a:lnTo>
                  <a:lnTo>
                    <a:pt x="7570" y="634"/>
                  </a:lnTo>
                  <a:cubicBezTo>
                    <a:pt x="6715" y="222"/>
                    <a:pt x="5765" y="32"/>
                    <a:pt x="4720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19;p13">
              <a:extLst>
                <a:ext uri="{FF2B5EF4-FFF2-40B4-BE49-F238E27FC236}">
                  <a16:creationId xmlns:a16="http://schemas.microsoft.com/office/drawing/2014/main" id="{9A169367-3231-5A89-6FD0-BA4B40551EBE}"/>
                </a:ext>
              </a:extLst>
            </p:cNvPr>
            <p:cNvSpPr/>
            <p:nvPr/>
          </p:nvSpPr>
          <p:spPr>
            <a:xfrm>
              <a:off x="1679050" y="3722425"/>
              <a:ext cx="170250" cy="98200"/>
            </a:xfrm>
            <a:custGeom>
              <a:avLst/>
              <a:gdLst/>
              <a:ahLst/>
              <a:cxnLst/>
              <a:rect l="l" t="t" r="r" b="b"/>
              <a:pathLst>
                <a:path w="6810" h="3928" extrusionOk="0">
                  <a:moveTo>
                    <a:pt x="666" y="1"/>
                  </a:moveTo>
                  <a:lnTo>
                    <a:pt x="1" y="381"/>
                  </a:lnTo>
                  <a:lnTo>
                    <a:pt x="6145" y="3928"/>
                  </a:lnTo>
                  <a:lnTo>
                    <a:pt x="6810" y="3548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20;p13">
              <a:extLst>
                <a:ext uri="{FF2B5EF4-FFF2-40B4-BE49-F238E27FC236}">
                  <a16:creationId xmlns:a16="http://schemas.microsoft.com/office/drawing/2014/main" id="{E3926824-5D40-29A7-D299-F7B0AB996C4A}"/>
                </a:ext>
              </a:extLst>
            </p:cNvPr>
            <p:cNvSpPr/>
            <p:nvPr/>
          </p:nvSpPr>
          <p:spPr>
            <a:xfrm>
              <a:off x="1258650" y="347937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34" y="0"/>
                  </a:moveTo>
                  <a:lnTo>
                    <a:pt x="0" y="380"/>
                  </a:lnTo>
                  <a:lnTo>
                    <a:pt x="6113" y="3927"/>
                  </a:lnTo>
                  <a:lnTo>
                    <a:pt x="6778" y="3547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21;p13">
              <a:extLst>
                <a:ext uri="{FF2B5EF4-FFF2-40B4-BE49-F238E27FC236}">
                  <a16:creationId xmlns:a16="http://schemas.microsoft.com/office/drawing/2014/main" id="{9C7BD4A2-28ED-A5E8-6685-FFF69DFA6277}"/>
                </a:ext>
              </a:extLst>
            </p:cNvPr>
            <p:cNvSpPr/>
            <p:nvPr/>
          </p:nvSpPr>
          <p:spPr>
            <a:xfrm>
              <a:off x="1376625" y="3441375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12066" y="0"/>
                  </a:moveTo>
                  <a:lnTo>
                    <a:pt x="0" y="6967"/>
                  </a:lnTo>
                  <a:lnTo>
                    <a:pt x="4465" y="9564"/>
                  </a:lnTo>
                  <a:lnTo>
                    <a:pt x="16563" y="2597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22;p13">
              <a:extLst>
                <a:ext uri="{FF2B5EF4-FFF2-40B4-BE49-F238E27FC236}">
                  <a16:creationId xmlns:a16="http://schemas.microsoft.com/office/drawing/2014/main" id="{1C9E0F62-0D2D-72F4-9C82-BC6C4249C3F8}"/>
                </a:ext>
              </a:extLst>
            </p:cNvPr>
            <p:cNvSpPr/>
            <p:nvPr/>
          </p:nvSpPr>
          <p:spPr>
            <a:xfrm>
              <a:off x="1470050" y="3495200"/>
              <a:ext cx="311950" cy="180550"/>
            </a:xfrm>
            <a:custGeom>
              <a:avLst/>
              <a:gdLst/>
              <a:ahLst/>
              <a:cxnLst/>
              <a:rect l="l" t="t" r="r" b="b"/>
              <a:pathLst>
                <a:path w="12478" h="7222" extrusionOk="0">
                  <a:moveTo>
                    <a:pt x="12066" y="1"/>
                  </a:moveTo>
                  <a:lnTo>
                    <a:pt x="0" y="6968"/>
                  </a:lnTo>
                  <a:lnTo>
                    <a:pt x="412" y="7221"/>
                  </a:lnTo>
                  <a:lnTo>
                    <a:pt x="12478" y="254"/>
                  </a:lnTo>
                  <a:lnTo>
                    <a:pt x="12066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23;p13">
              <a:extLst>
                <a:ext uri="{FF2B5EF4-FFF2-40B4-BE49-F238E27FC236}">
                  <a16:creationId xmlns:a16="http://schemas.microsoft.com/office/drawing/2014/main" id="{979EE0DD-4FFC-3C08-783B-6EB195B40890}"/>
                </a:ext>
              </a:extLst>
            </p:cNvPr>
            <p:cNvSpPr/>
            <p:nvPr/>
          </p:nvSpPr>
          <p:spPr>
            <a:xfrm>
              <a:off x="1385325" y="3446125"/>
              <a:ext cx="311975" cy="180525"/>
            </a:xfrm>
            <a:custGeom>
              <a:avLst/>
              <a:gdLst/>
              <a:ahLst/>
              <a:cxnLst/>
              <a:rect l="l" t="t" r="r" b="b"/>
              <a:pathLst>
                <a:path w="12479" h="7221" extrusionOk="0">
                  <a:moveTo>
                    <a:pt x="12066" y="0"/>
                  </a:moveTo>
                  <a:lnTo>
                    <a:pt x="0" y="6967"/>
                  </a:lnTo>
                  <a:lnTo>
                    <a:pt x="381" y="7221"/>
                  </a:lnTo>
                  <a:lnTo>
                    <a:pt x="12478" y="254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24;p13">
              <a:extLst>
                <a:ext uri="{FF2B5EF4-FFF2-40B4-BE49-F238E27FC236}">
                  <a16:creationId xmlns:a16="http://schemas.microsoft.com/office/drawing/2014/main" id="{6F3654F6-7525-FF44-2B50-BC9C86A9B4FB}"/>
                </a:ext>
              </a:extLst>
            </p:cNvPr>
            <p:cNvSpPr/>
            <p:nvPr/>
          </p:nvSpPr>
          <p:spPr>
            <a:xfrm>
              <a:off x="1376625" y="3615550"/>
              <a:ext cx="111650" cy="137000"/>
            </a:xfrm>
            <a:custGeom>
              <a:avLst/>
              <a:gdLst/>
              <a:ahLst/>
              <a:cxnLst/>
              <a:rect l="l" t="t" r="r" b="b"/>
              <a:pathLst>
                <a:path w="4466" h="5480" extrusionOk="0">
                  <a:moveTo>
                    <a:pt x="0" y="0"/>
                  </a:moveTo>
                  <a:lnTo>
                    <a:pt x="0" y="2882"/>
                  </a:lnTo>
                  <a:lnTo>
                    <a:pt x="317" y="3072"/>
                  </a:lnTo>
                  <a:lnTo>
                    <a:pt x="729" y="3326"/>
                  </a:lnTo>
                  <a:lnTo>
                    <a:pt x="4465" y="5479"/>
                  </a:lnTo>
                  <a:lnTo>
                    <a:pt x="4465" y="2597"/>
                  </a:lnTo>
                  <a:lnTo>
                    <a:pt x="729" y="444"/>
                  </a:lnTo>
                  <a:lnTo>
                    <a:pt x="317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25;p13">
              <a:extLst>
                <a:ext uri="{FF2B5EF4-FFF2-40B4-BE49-F238E27FC236}">
                  <a16:creationId xmlns:a16="http://schemas.microsoft.com/office/drawing/2014/main" id="{99810FD6-A40F-D2C4-711A-C76344096D97}"/>
                </a:ext>
              </a:extLst>
            </p:cNvPr>
            <p:cNvSpPr/>
            <p:nvPr/>
          </p:nvSpPr>
          <p:spPr>
            <a:xfrm>
              <a:off x="1384525" y="3620300"/>
              <a:ext cx="10325" cy="78400"/>
            </a:xfrm>
            <a:custGeom>
              <a:avLst/>
              <a:gdLst/>
              <a:ahLst/>
              <a:cxnLst/>
              <a:rect l="l" t="t" r="r" b="b"/>
              <a:pathLst>
                <a:path w="413" h="3136" extrusionOk="0">
                  <a:moveTo>
                    <a:pt x="1" y="0"/>
                  </a:moveTo>
                  <a:lnTo>
                    <a:pt x="1" y="2882"/>
                  </a:lnTo>
                  <a:lnTo>
                    <a:pt x="413" y="3136"/>
                  </a:lnTo>
                  <a:lnTo>
                    <a:pt x="41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26;p13">
              <a:extLst>
                <a:ext uri="{FF2B5EF4-FFF2-40B4-BE49-F238E27FC236}">
                  <a16:creationId xmlns:a16="http://schemas.microsoft.com/office/drawing/2014/main" id="{F7FD312F-2FFC-C964-F0E5-623C63AEE468}"/>
                </a:ext>
              </a:extLst>
            </p:cNvPr>
            <p:cNvSpPr/>
            <p:nvPr/>
          </p:nvSpPr>
          <p:spPr>
            <a:xfrm>
              <a:off x="1470050" y="3670175"/>
              <a:ext cx="10300" cy="77625"/>
            </a:xfrm>
            <a:custGeom>
              <a:avLst/>
              <a:gdLst/>
              <a:ahLst/>
              <a:cxnLst/>
              <a:rect l="l" t="t" r="r" b="b"/>
              <a:pathLst>
                <a:path w="412" h="3105" extrusionOk="0">
                  <a:moveTo>
                    <a:pt x="0" y="1"/>
                  </a:moveTo>
                  <a:lnTo>
                    <a:pt x="0" y="2851"/>
                  </a:lnTo>
                  <a:lnTo>
                    <a:pt x="412" y="3104"/>
                  </a:lnTo>
                  <a:lnTo>
                    <a:pt x="412" y="2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27;p13">
              <a:extLst>
                <a:ext uri="{FF2B5EF4-FFF2-40B4-BE49-F238E27FC236}">
                  <a16:creationId xmlns:a16="http://schemas.microsoft.com/office/drawing/2014/main" id="{C38B582E-25FD-CE4B-CCF0-B37CDB31D091}"/>
                </a:ext>
              </a:extLst>
            </p:cNvPr>
            <p:cNvSpPr/>
            <p:nvPr/>
          </p:nvSpPr>
          <p:spPr>
            <a:xfrm>
              <a:off x="1314075" y="3458800"/>
              <a:ext cx="301675" cy="246250"/>
            </a:xfrm>
            <a:custGeom>
              <a:avLst/>
              <a:gdLst/>
              <a:ahLst/>
              <a:cxnLst/>
              <a:rect l="l" t="t" r="r" b="b"/>
              <a:pathLst>
                <a:path w="12067" h="9850" extrusionOk="0">
                  <a:moveTo>
                    <a:pt x="0" y="0"/>
                  </a:moveTo>
                  <a:lnTo>
                    <a:pt x="0" y="2882"/>
                  </a:lnTo>
                  <a:lnTo>
                    <a:pt x="12066" y="9849"/>
                  </a:lnTo>
                  <a:lnTo>
                    <a:pt x="12066" y="6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28;p13">
              <a:extLst>
                <a:ext uri="{FF2B5EF4-FFF2-40B4-BE49-F238E27FC236}">
                  <a16:creationId xmlns:a16="http://schemas.microsoft.com/office/drawing/2014/main" id="{A906D97C-03B1-9140-4560-EAEC110C3A43}"/>
                </a:ext>
              </a:extLst>
            </p:cNvPr>
            <p:cNvSpPr/>
            <p:nvPr/>
          </p:nvSpPr>
          <p:spPr>
            <a:xfrm>
              <a:off x="1615725" y="3228400"/>
              <a:ext cx="701475" cy="476650"/>
            </a:xfrm>
            <a:custGeom>
              <a:avLst/>
              <a:gdLst/>
              <a:ahLst/>
              <a:cxnLst/>
              <a:rect l="l" t="t" r="r" b="b"/>
              <a:pathLst>
                <a:path w="28059" h="19066" extrusionOk="0">
                  <a:moveTo>
                    <a:pt x="28059" y="0"/>
                  </a:moveTo>
                  <a:lnTo>
                    <a:pt x="0" y="16183"/>
                  </a:lnTo>
                  <a:lnTo>
                    <a:pt x="0" y="19065"/>
                  </a:lnTo>
                  <a:lnTo>
                    <a:pt x="28059" y="2882"/>
                  </a:lnTo>
                  <a:lnTo>
                    <a:pt x="28059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29;p13">
              <a:extLst>
                <a:ext uri="{FF2B5EF4-FFF2-40B4-BE49-F238E27FC236}">
                  <a16:creationId xmlns:a16="http://schemas.microsoft.com/office/drawing/2014/main" id="{6CE47F8A-DC4E-D520-48DF-84860351BE29}"/>
                </a:ext>
              </a:extLst>
            </p:cNvPr>
            <p:cNvSpPr/>
            <p:nvPr/>
          </p:nvSpPr>
          <p:spPr>
            <a:xfrm>
              <a:off x="1314075" y="3054225"/>
              <a:ext cx="1003125" cy="578775"/>
            </a:xfrm>
            <a:custGeom>
              <a:avLst/>
              <a:gdLst/>
              <a:ahLst/>
              <a:cxnLst/>
              <a:rect l="l" t="t" r="r" b="b"/>
              <a:pathLst>
                <a:path w="40125" h="23151" extrusionOk="0">
                  <a:moveTo>
                    <a:pt x="28027" y="0"/>
                  </a:moveTo>
                  <a:lnTo>
                    <a:pt x="0" y="16183"/>
                  </a:lnTo>
                  <a:lnTo>
                    <a:pt x="12066" y="23150"/>
                  </a:lnTo>
                  <a:lnTo>
                    <a:pt x="40125" y="6967"/>
                  </a:lnTo>
                  <a:lnTo>
                    <a:pt x="28027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30;p13">
              <a:extLst>
                <a:ext uri="{FF2B5EF4-FFF2-40B4-BE49-F238E27FC236}">
                  <a16:creationId xmlns:a16="http://schemas.microsoft.com/office/drawing/2014/main" id="{134414EB-433A-31E3-5D8B-A7D94BDD9444}"/>
                </a:ext>
              </a:extLst>
            </p:cNvPr>
            <p:cNvSpPr/>
            <p:nvPr/>
          </p:nvSpPr>
          <p:spPr>
            <a:xfrm>
              <a:off x="1334650" y="3066100"/>
              <a:ext cx="961175" cy="555025"/>
            </a:xfrm>
            <a:custGeom>
              <a:avLst/>
              <a:gdLst/>
              <a:ahLst/>
              <a:cxnLst/>
              <a:rect l="l" t="t" r="r" b="b"/>
              <a:pathLst>
                <a:path w="38447" h="22201" extrusionOk="0">
                  <a:moveTo>
                    <a:pt x="27204" y="0"/>
                  </a:moveTo>
                  <a:lnTo>
                    <a:pt x="1" y="15708"/>
                  </a:lnTo>
                  <a:lnTo>
                    <a:pt x="11243" y="22200"/>
                  </a:lnTo>
                  <a:lnTo>
                    <a:pt x="38447" y="6492"/>
                  </a:lnTo>
                  <a:lnTo>
                    <a:pt x="2720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31;p13">
              <a:extLst>
                <a:ext uri="{FF2B5EF4-FFF2-40B4-BE49-F238E27FC236}">
                  <a16:creationId xmlns:a16="http://schemas.microsoft.com/office/drawing/2014/main" id="{3FA070F0-57A4-5B21-7D6E-8022549F8FBB}"/>
                </a:ext>
              </a:extLst>
            </p:cNvPr>
            <p:cNvSpPr/>
            <p:nvPr/>
          </p:nvSpPr>
          <p:spPr>
            <a:xfrm>
              <a:off x="1347325" y="3073225"/>
              <a:ext cx="910500" cy="525725"/>
            </a:xfrm>
            <a:custGeom>
              <a:avLst/>
              <a:gdLst/>
              <a:ahLst/>
              <a:cxnLst/>
              <a:rect l="l" t="t" r="r" b="b"/>
              <a:pathLst>
                <a:path w="36420" h="21029" extrusionOk="0">
                  <a:moveTo>
                    <a:pt x="26729" y="0"/>
                  </a:moveTo>
                  <a:lnTo>
                    <a:pt x="0" y="15423"/>
                  </a:lnTo>
                  <a:lnTo>
                    <a:pt x="9691" y="21028"/>
                  </a:lnTo>
                  <a:lnTo>
                    <a:pt x="36420" y="5606"/>
                  </a:lnTo>
                  <a:lnTo>
                    <a:pt x="26729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32;p13">
              <a:extLst>
                <a:ext uri="{FF2B5EF4-FFF2-40B4-BE49-F238E27FC236}">
                  <a16:creationId xmlns:a16="http://schemas.microsoft.com/office/drawing/2014/main" id="{8C5A9FAE-5285-2E64-342B-DFC3C4AF2E6B}"/>
                </a:ext>
              </a:extLst>
            </p:cNvPr>
            <p:cNvSpPr/>
            <p:nvPr/>
          </p:nvSpPr>
          <p:spPr>
            <a:xfrm>
              <a:off x="1998925" y="3161700"/>
              <a:ext cx="110850" cy="58200"/>
            </a:xfrm>
            <a:custGeom>
              <a:avLst/>
              <a:gdLst/>
              <a:ahLst/>
              <a:cxnLst/>
              <a:rect l="l" t="t" r="r" b="b"/>
              <a:pathLst>
                <a:path w="4434" h="2328" extrusionOk="0">
                  <a:moveTo>
                    <a:pt x="2217" y="0"/>
                  </a:moveTo>
                  <a:cubicBezTo>
                    <a:pt x="1702" y="0"/>
                    <a:pt x="1188" y="119"/>
                    <a:pt x="792" y="357"/>
                  </a:cubicBezTo>
                  <a:cubicBezTo>
                    <a:pt x="0" y="800"/>
                    <a:pt x="0" y="1528"/>
                    <a:pt x="792" y="1972"/>
                  </a:cubicBezTo>
                  <a:cubicBezTo>
                    <a:pt x="1188" y="2209"/>
                    <a:pt x="1702" y="2328"/>
                    <a:pt x="2217" y="2328"/>
                  </a:cubicBezTo>
                  <a:cubicBezTo>
                    <a:pt x="2731" y="2328"/>
                    <a:pt x="3246" y="2209"/>
                    <a:pt x="3642" y="1972"/>
                  </a:cubicBezTo>
                  <a:cubicBezTo>
                    <a:pt x="4434" y="1528"/>
                    <a:pt x="4434" y="800"/>
                    <a:pt x="3642" y="357"/>
                  </a:cubicBezTo>
                  <a:cubicBezTo>
                    <a:pt x="3246" y="119"/>
                    <a:pt x="2731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33;p13">
              <a:extLst>
                <a:ext uri="{FF2B5EF4-FFF2-40B4-BE49-F238E27FC236}">
                  <a16:creationId xmlns:a16="http://schemas.microsoft.com/office/drawing/2014/main" id="{656A904B-F323-764D-4C8A-07BBD3244717}"/>
                </a:ext>
              </a:extLst>
            </p:cNvPr>
            <p:cNvSpPr/>
            <p:nvPr/>
          </p:nvSpPr>
          <p:spPr>
            <a:xfrm>
              <a:off x="1495375" y="3452250"/>
              <a:ext cx="110875" cy="58225"/>
            </a:xfrm>
            <a:custGeom>
              <a:avLst/>
              <a:gdLst/>
              <a:ahLst/>
              <a:cxnLst/>
              <a:rect l="l" t="t" r="r" b="b"/>
              <a:pathLst>
                <a:path w="4435" h="2329" extrusionOk="0">
                  <a:moveTo>
                    <a:pt x="2217" y="1"/>
                  </a:moveTo>
                  <a:cubicBezTo>
                    <a:pt x="1703" y="1"/>
                    <a:pt x="1188" y="120"/>
                    <a:pt x="792" y="357"/>
                  </a:cubicBezTo>
                  <a:cubicBezTo>
                    <a:pt x="0" y="800"/>
                    <a:pt x="0" y="1529"/>
                    <a:pt x="792" y="1972"/>
                  </a:cubicBezTo>
                  <a:cubicBezTo>
                    <a:pt x="1188" y="2210"/>
                    <a:pt x="1703" y="2328"/>
                    <a:pt x="2217" y="2328"/>
                  </a:cubicBezTo>
                  <a:cubicBezTo>
                    <a:pt x="2732" y="2328"/>
                    <a:pt x="3247" y="2210"/>
                    <a:pt x="3642" y="1972"/>
                  </a:cubicBezTo>
                  <a:cubicBezTo>
                    <a:pt x="4434" y="1529"/>
                    <a:pt x="4434" y="800"/>
                    <a:pt x="3642" y="357"/>
                  </a:cubicBezTo>
                  <a:cubicBezTo>
                    <a:pt x="3247" y="120"/>
                    <a:pt x="2732" y="1"/>
                    <a:pt x="2217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34;p13">
              <a:extLst>
                <a:ext uri="{FF2B5EF4-FFF2-40B4-BE49-F238E27FC236}">
                  <a16:creationId xmlns:a16="http://schemas.microsoft.com/office/drawing/2014/main" id="{4F7A7C74-2559-CF12-1A93-0AD54CBB2CA4}"/>
                </a:ext>
              </a:extLst>
            </p:cNvPr>
            <p:cNvSpPr/>
            <p:nvPr/>
          </p:nvSpPr>
          <p:spPr>
            <a:xfrm>
              <a:off x="1632350" y="3239475"/>
              <a:ext cx="366600" cy="208250"/>
            </a:xfrm>
            <a:custGeom>
              <a:avLst/>
              <a:gdLst/>
              <a:ahLst/>
              <a:cxnLst/>
              <a:rect l="l" t="t" r="r" b="b"/>
              <a:pathLst>
                <a:path w="14664" h="8330" extrusionOk="0">
                  <a:moveTo>
                    <a:pt x="6334" y="1"/>
                  </a:moveTo>
                  <a:cubicBezTo>
                    <a:pt x="4561" y="1"/>
                    <a:pt x="2945" y="381"/>
                    <a:pt x="1774" y="1046"/>
                  </a:cubicBezTo>
                  <a:cubicBezTo>
                    <a:pt x="634" y="1711"/>
                    <a:pt x="0" y="2598"/>
                    <a:pt x="0" y="3579"/>
                  </a:cubicBezTo>
                  <a:cubicBezTo>
                    <a:pt x="0" y="4783"/>
                    <a:pt x="887" y="5954"/>
                    <a:pt x="2470" y="6873"/>
                  </a:cubicBezTo>
                  <a:cubicBezTo>
                    <a:pt x="4054" y="7791"/>
                    <a:pt x="6207" y="8330"/>
                    <a:pt x="8298" y="8330"/>
                  </a:cubicBezTo>
                  <a:cubicBezTo>
                    <a:pt x="10071" y="8330"/>
                    <a:pt x="11686" y="7950"/>
                    <a:pt x="12858" y="7285"/>
                  </a:cubicBezTo>
                  <a:cubicBezTo>
                    <a:pt x="14030" y="6620"/>
                    <a:pt x="14663" y="5733"/>
                    <a:pt x="14663" y="4719"/>
                  </a:cubicBezTo>
                  <a:cubicBezTo>
                    <a:pt x="14663" y="3548"/>
                    <a:pt x="13745" y="2344"/>
                    <a:pt x="12161" y="1458"/>
                  </a:cubicBezTo>
                  <a:cubicBezTo>
                    <a:pt x="10578" y="539"/>
                    <a:pt x="8456" y="1"/>
                    <a:pt x="6334" y="1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35;p13">
              <a:extLst>
                <a:ext uri="{FF2B5EF4-FFF2-40B4-BE49-F238E27FC236}">
                  <a16:creationId xmlns:a16="http://schemas.microsoft.com/office/drawing/2014/main" id="{5801EEBF-BDA6-3270-6351-7ADC861508C4}"/>
                </a:ext>
              </a:extLst>
            </p:cNvPr>
            <p:cNvSpPr/>
            <p:nvPr/>
          </p:nvSpPr>
          <p:spPr>
            <a:xfrm>
              <a:off x="1607000" y="3235525"/>
              <a:ext cx="417275" cy="216150"/>
            </a:xfrm>
            <a:custGeom>
              <a:avLst/>
              <a:gdLst/>
              <a:ahLst/>
              <a:cxnLst/>
              <a:rect l="l" t="t" r="r" b="b"/>
              <a:pathLst>
                <a:path w="16691" h="8646" extrusionOk="0">
                  <a:moveTo>
                    <a:pt x="7348" y="317"/>
                  </a:moveTo>
                  <a:cubicBezTo>
                    <a:pt x="9438" y="317"/>
                    <a:pt x="11528" y="824"/>
                    <a:pt x="13112" y="1742"/>
                  </a:cubicBezTo>
                  <a:cubicBezTo>
                    <a:pt x="14632" y="2629"/>
                    <a:pt x="15519" y="3769"/>
                    <a:pt x="15519" y="4909"/>
                  </a:cubicBezTo>
                  <a:cubicBezTo>
                    <a:pt x="15519" y="5827"/>
                    <a:pt x="14917" y="6683"/>
                    <a:pt x="13809" y="7316"/>
                  </a:cubicBezTo>
                  <a:cubicBezTo>
                    <a:pt x="12668" y="7981"/>
                    <a:pt x="11053" y="8329"/>
                    <a:pt x="9312" y="8329"/>
                  </a:cubicBezTo>
                  <a:cubicBezTo>
                    <a:pt x="7221" y="8329"/>
                    <a:pt x="5131" y="7823"/>
                    <a:pt x="3548" y="6904"/>
                  </a:cubicBezTo>
                  <a:cubicBezTo>
                    <a:pt x="2028" y="6017"/>
                    <a:pt x="1141" y="4877"/>
                    <a:pt x="1141" y="3737"/>
                  </a:cubicBezTo>
                  <a:cubicBezTo>
                    <a:pt x="1141" y="2819"/>
                    <a:pt x="1774" y="1964"/>
                    <a:pt x="2851" y="1330"/>
                  </a:cubicBezTo>
                  <a:cubicBezTo>
                    <a:pt x="3991" y="665"/>
                    <a:pt x="5606" y="317"/>
                    <a:pt x="7348" y="317"/>
                  </a:cubicBezTo>
                  <a:close/>
                  <a:moveTo>
                    <a:pt x="7348" y="0"/>
                  </a:moveTo>
                  <a:cubicBezTo>
                    <a:pt x="5606" y="0"/>
                    <a:pt x="3959" y="349"/>
                    <a:pt x="2724" y="1077"/>
                  </a:cubicBezTo>
                  <a:cubicBezTo>
                    <a:pt x="1" y="2661"/>
                    <a:pt x="318" y="5384"/>
                    <a:pt x="3421" y="7158"/>
                  </a:cubicBezTo>
                  <a:cubicBezTo>
                    <a:pt x="5100" y="8139"/>
                    <a:pt x="7253" y="8646"/>
                    <a:pt x="9343" y="8646"/>
                  </a:cubicBezTo>
                  <a:cubicBezTo>
                    <a:pt x="11053" y="8646"/>
                    <a:pt x="12732" y="8298"/>
                    <a:pt x="13967" y="7569"/>
                  </a:cubicBezTo>
                  <a:cubicBezTo>
                    <a:pt x="16690" y="5986"/>
                    <a:pt x="16374" y="3262"/>
                    <a:pt x="13270" y="1489"/>
                  </a:cubicBezTo>
                  <a:cubicBezTo>
                    <a:pt x="11560" y="507"/>
                    <a:pt x="9407" y="0"/>
                    <a:pt x="7348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36;p13">
              <a:extLst>
                <a:ext uri="{FF2B5EF4-FFF2-40B4-BE49-F238E27FC236}">
                  <a16:creationId xmlns:a16="http://schemas.microsoft.com/office/drawing/2014/main" id="{94F62048-CE80-8C1A-1D3C-02EFB2F6F971}"/>
                </a:ext>
              </a:extLst>
            </p:cNvPr>
            <p:cNvSpPr/>
            <p:nvPr/>
          </p:nvSpPr>
          <p:spPr>
            <a:xfrm>
              <a:off x="1700425" y="3271950"/>
              <a:ext cx="235175" cy="144100"/>
            </a:xfrm>
            <a:custGeom>
              <a:avLst/>
              <a:gdLst/>
              <a:ahLst/>
              <a:cxnLst/>
              <a:rect l="l" t="t" r="r" b="b"/>
              <a:pathLst>
                <a:path w="9407" h="5764" extrusionOk="0">
                  <a:moveTo>
                    <a:pt x="2123" y="1869"/>
                  </a:moveTo>
                  <a:lnTo>
                    <a:pt x="3294" y="2534"/>
                  </a:lnTo>
                  <a:cubicBezTo>
                    <a:pt x="2952" y="2648"/>
                    <a:pt x="2667" y="2705"/>
                    <a:pt x="2439" y="2705"/>
                  </a:cubicBezTo>
                  <a:cubicBezTo>
                    <a:pt x="2287" y="2705"/>
                    <a:pt x="2161" y="2679"/>
                    <a:pt x="2059" y="2629"/>
                  </a:cubicBezTo>
                  <a:cubicBezTo>
                    <a:pt x="1901" y="2534"/>
                    <a:pt x="1806" y="2407"/>
                    <a:pt x="1806" y="2280"/>
                  </a:cubicBezTo>
                  <a:cubicBezTo>
                    <a:pt x="1838" y="2154"/>
                    <a:pt x="1933" y="1995"/>
                    <a:pt x="2123" y="1869"/>
                  </a:cubicBezTo>
                  <a:close/>
                  <a:moveTo>
                    <a:pt x="6797" y="2862"/>
                  </a:moveTo>
                  <a:cubicBezTo>
                    <a:pt x="7008" y="2862"/>
                    <a:pt x="7180" y="2901"/>
                    <a:pt x="7316" y="2977"/>
                  </a:cubicBezTo>
                  <a:cubicBezTo>
                    <a:pt x="7475" y="3040"/>
                    <a:pt x="7538" y="3167"/>
                    <a:pt x="7538" y="3325"/>
                  </a:cubicBezTo>
                  <a:cubicBezTo>
                    <a:pt x="7538" y="3452"/>
                    <a:pt x="7443" y="3610"/>
                    <a:pt x="7253" y="3769"/>
                  </a:cubicBezTo>
                  <a:lnTo>
                    <a:pt x="5955" y="3009"/>
                  </a:lnTo>
                  <a:cubicBezTo>
                    <a:pt x="6286" y="2909"/>
                    <a:pt x="6565" y="2862"/>
                    <a:pt x="6797" y="2862"/>
                  </a:cubicBezTo>
                  <a:close/>
                  <a:moveTo>
                    <a:pt x="4688" y="0"/>
                  </a:moveTo>
                  <a:cubicBezTo>
                    <a:pt x="3643" y="32"/>
                    <a:pt x="2724" y="254"/>
                    <a:pt x="1838" y="634"/>
                  </a:cubicBezTo>
                  <a:lnTo>
                    <a:pt x="919" y="95"/>
                  </a:lnTo>
                  <a:lnTo>
                    <a:pt x="1" y="634"/>
                  </a:lnTo>
                  <a:lnTo>
                    <a:pt x="888" y="1172"/>
                  </a:lnTo>
                  <a:cubicBezTo>
                    <a:pt x="317" y="1584"/>
                    <a:pt x="32" y="1995"/>
                    <a:pt x="32" y="2407"/>
                  </a:cubicBezTo>
                  <a:cubicBezTo>
                    <a:pt x="1" y="2850"/>
                    <a:pt x="254" y="3199"/>
                    <a:pt x="761" y="3484"/>
                  </a:cubicBezTo>
                  <a:cubicBezTo>
                    <a:pt x="1014" y="3642"/>
                    <a:pt x="1299" y="3737"/>
                    <a:pt x="1584" y="3832"/>
                  </a:cubicBezTo>
                  <a:cubicBezTo>
                    <a:pt x="1869" y="3895"/>
                    <a:pt x="2123" y="3927"/>
                    <a:pt x="2376" y="3927"/>
                  </a:cubicBezTo>
                  <a:cubicBezTo>
                    <a:pt x="2629" y="3927"/>
                    <a:pt x="2914" y="3895"/>
                    <a:pt x="3231" y="3832"/>
                  </a:cubicBezTo>
                  <a:cubicBezTo>
                    <a:pt x="3548" y="3800"/>
                    <a:pt x="3801" y="3737"/>
                    <a:pt x="4023" y="3674"/>
                  </a:cubicBezTo>
                  <a:cubicBezTo>
                    <a:pt x="4244" y="3610"/>
                    <a:pt x="4498" y="3515"/>
                    <a:pt x="4814" y="3420"/>
                  </a:cubicBezTo>
                  <a:lnTo>
                    <a:pt x="6335" y="4307"/>
                  </a:lnTo>
                  <a:cubicBezTo>
                    <a:pt x="5638" y="4592"/>
                    <a:pt x="4846" y="4719"/>
                    <a:pt x="3959" y="4719"/>
                  </a:cubicBezTo>
                  <a:lnTo>
                    <a:pt x="4244" y="5764"/>
                  </a:lnTo>
                  <a:cubicBezTo>
                    <a:pt x="5448" y="5764"/>
                    <a:pt x="6525" y="5511"/>
                    <a:pt x="7570" y="5004"/>
                  </a:cubicBezTo>
                  <a:lnTo>
                    <a:pt x="8456" y="5511"/>
                  </a:lnTo>
                  <a:lnTo>
                    <a:pt x="9375" y="4972"/>
                  </a:lnTo>
                  <a:lnTo>
                    <a:pt x="8488" y="4465"/>
                  </a:lnTo>
                  <a:cubicBezTo>
                    <a:pt x="9090" y="4022"/>
                    <a:pt x="9406" y="3610"/>
                    <a:pt x="9406" y="3167"/>
                  </a:cubicBezTo>
                  <a:cubicBezTo>
                    <a:pt x="9375" y="2755"/>
                    <a:pt x="9121" y="2375"/>
                    <a:pt x="8551" y="2059"/>
                  </a:cubicBezTo>
                  <a:cubicBezTo>
                    <a:pt x="8298" y="1900"/>
                    <a:pt x="8013" y="1805"/>
                    <a:pt x="7728" y="1742"/>
                  </a:cubicBezTo>
                  <a:cubicBezTo>
                    <a:pt x="7443" y="1679"/>
                    <a:pt x="7158" y="1647"/>
                    <a:pt x="6905" y="1647"/>
                  </a:cubicBezTo>
                  <a:cubicBezTo>
                    <a:pt x="6651" y="1647"/>
                    <a:pt x="6366" y="1679"/>
                    <a:pt x="6050" y="1710"/>
                  </a:cubicBezTo>
                  <a:cubicBezTo>
                    <a:pt x="5733" y="1774"/>
                    <a:pt x="5480" y="1837"/>
                    <a:pt x="5258" y="1900"/>
                  </a:cubicBezTo>
                  <a:cubicBezTo>
                    <a:pt x="5036" y="1964"/>
                    <a:pt x="4751" y="2059"/>
                    <a:pt x="4466" y="2154"/>
                  </a:cubicBezTo>
                  <a:lnTo>
                    <a:pt x="3104" y="1362"/>
                  </a:lnTo>
                  <a:cubicBezTo>
                    <a:pt x="3674" y="1172"/>
                    <a:pt x="4276" y="1045"/>
                    <a:pt x="4941" y="1014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37;p13">
              <a:extLst>
                <a:ext uri="{FF2B5EF4-FFF2-40B4-BE49-F238E27FC236}">
                  <a16:creationId xmlns:a16="http://schemas.microsoft.com/office/drawing/2014/main" id="{52FB3ADE-827D-B426-4625-E24EADE3E871}"/>
                </a:ext>
              </a:extLst>
            </p:cNvPr>
            <p:cNvSpPr/>
            <p:nvPr/>
          </p:nvSpPr>
          <p:spPr>
            <a:xfrm>
              <a:off x="1612550" y="346907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113" y="1"/>
                  </a:moveTo>
                  <a:lnTo>
                    <a:pt x="1" y="3548"/>
                  </a:lnTo>
                  <a:lnTo>
                    <a:pt x="634" y="3928"/>
                  </a:lnTo>
                  <a:lnTo>
                    <a:pt x="6778" y="381"/>
                  </a:lnTo>
                  <a:lnTo>
                    <a:pt x="6113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38;p13">
              <a:extLst>
                <a:ext uri="{FF2B5EF4-FFF2-40B4-BE49-F238E27FC236}">
                  <a16:creationId xmlns:a16="http://schemas.microsoft.com/office/drawing/2014/main" id="{8ABEA2CA-B89E-7B14-F640-8AFFEEC3739A}"/>
                </a:ext>
              </a:extLst>
            </p:cNvPr>
            <p:cNvSpPr/>
            <p:nvPr/>
          </p:nvSpPr>
          <p:spPr>
            <a:xfrm>
              <a:off x="2032950" y="3226025"/>
              <a:ext cx="170250" cy="98200"/>
            </a:xfrm>
            <a:custGeom>
              <a:avLst/>
              <a:gdLst/>
              <a:ahLst/>
              <a:cxnLst/>
              <a:rect l="l" t="t" r="r" b="b"/>
              <a:pathLst>
                <a:path w="6810" h="3928" extrusionOk="0">
                  <a:moveTo>
                    <a:pt x="6145" y="0"/>
                  </a:moveTo>
                  <a:lnTo>
                    <a:pt x="1" y="3547"/>
                  </a:lnTo>
                  <a:lnTo>
                    <a:pt x="666" y="3927"/>
                  </a:lnTo>
                  <a:lnTo>
                    <a:pt x="6810" y="380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39;p13">
              <a:extLst>
                <a:ext uri="{FF2B5EF4-FFF2-40B4-BE49-F238E27FC236}">
                  <a16:creationId xmlns:a16="http://schemas.microsoft.com/office/drawing/2014/main" id="{28A7D0D9-7A69-6CBD-5C57-8089EE5A8B24}"/>
                </a:ext>
              </a:extLst>
            </p:cNvPr>
            <p:cNvSpPr/>
            <p:nvPr/>
          </p:nvSpPr>
          <p:spPr>
            <a:xfrm>
              <a:off x="1670350" y="3188025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4497" y="0"/>
                  </a:moveTo>
                  <a:lnTo>
                    <a:pt x="0" y="2597"/>
                  </a:lnTo>
                  <a:lnTo>
                    <a:pt x="12098" y="9564"/>
                  </a:lnTo>
                  <a:lnTo>
                    <a:pt x="16563" y="699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40;p13">
              <a:extLst>
                <a:ext uri="{FF2B5EF4-FFF2-40B4-BE49-F238E27FC236}">
                  <a16:creationId xmlns:a16="http://schemas.microsoft.com/office/drawing/2014/main" id="{F90F47FD-DF30-D5C7-9E5C-13B8A1DD7F1E}"/>
                </a:ext>
              </a:extLst>
            </p:cNvPr>
            <p:cNvSpPr/>
            <p:nvPr/>
          </p:nvSpPr>
          <p:spPr>
            <a:xfrm>
              <a:off x="1679050" y="3241850"/>
              <a:ext cx="311975" cy="180550"/>
            </a:xfrm>
            <a:custGeom>
              <a:avLst/>
              <a:gdLst/>
              <a:ahLst/>
              <a:cxnLst/>
              <a:rect l="l" t="t" r="r" b="b"/>
              <a:pathLst>
                <a:path w="12479" h="7222" extrusionOk="0">
                  <a:moveTo>
                    <a:pt x="412" y="1"/>
                  </a:moveTo>
                  <a:lnTo>
                    <a:pt x="1" y="254"/>
                  </a:lnTo>
                  <a:lnTo>
                    <a:pt x="12067" y="7221"/>
                  </a:lnTo>
                  <a:lnTo>
                    <a:pt x="12478" y="7000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41;p13">
              <a:extLst>
                <a:ext uri="{FF2B5EF4-FFF2-40B4-BE49-F238E27FC236}">
                  <a16:creationId xmlns:a16="http://schemas.microsoft.com/office/drawing/2014/main" id="{9F34EF81-FE69-1209-BBA4-A7A640E61FA6}"/>
                </a:ext>
              </a:extLst>
            </p:cNvPr>
            <p:cNvSpPr/>
            <p:nvPr/>
          </p:nvSpPr>
          <p:spPr>
            <a:xfrm>
              <a:off x="1763775" y="3192775"/>
              <a:ext cx="312750" cy="180525"/>
            </a:xfrm>
            <a:custGeom>
              <a:avLst/>
              <a:gdLst/>
              <a:ahLst/>
              <a:cxnLst/>
              <a:rect l="l" t="t" r="r" b="b"/>
              <a:pathLst>
                <a:path w="12510" h="7221" extrusionOk="0">
                  <a:moveTo>
                    <a:pt x="412" y="0"/>
                  </a:moveTo>
                  <a:lnTo>
                    <a:pt x="0" y="254"/>
                  </a:lnTo>
                  <a:lnTo>
                    <a:pt x="12098" y="7221"/>
                  </a:lnTo>
                  <a:lnTo>
                    <a:pt x="12510" y="699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42;p13">
              <a:extLst>
                <a:ext uri="{FF2B5EF4-FFF2-40B4-BE49-F238E27FC236}">
                  <a16:creationId xmlns:a16="http://schemas.microsoft.com/office/drawing/2014/main" id="{05628745-F798-A807-256F-D7BF9E10AE32}"/>
                </a:ext>
              </a:extLst>
            </p:cNvPr>
            <p:cNvSpPr/>
            <p:nvPr/>
          </p:nvSpPr>
          <p:spPr>
            <a:xfrm>
              <a:off x="1972775" y="3363000"/>
              <a:ext cx="111675" cy="136200"/>
            </a:xfrm>
            <a:custGeom>
              <a:avLst/>
              <a:gdLst/>
              <a:ahLst/>
              <a:cxnLst/>
              <a:rect l="l" t="t" r="r" b="b"/>
              <a:pathLst>
                <a:path w="4467" h="5448" extrusionOk="0">
                  <a:moveTo>
                    <a:pt x="4466" y="0"/>
                  </a:moveTo>
                  <a:lnTo>
                    <a:pt x="4150" y="190"/>
                  </a:lnTo>
                  <a:lnTo>
                    <a:pt x="3738" y="412"/>
                  </a:lnTo>
                  <a:lnTo>
                    <a:pt x="1" y="2565"/>
                  </a:lnTo>
                  <a:lnTo>
                    <a:pt x="1" y="5447"/>
                  </a:lnTo>
                  <a:lnTo>
                    <a:pt x="3738" y="3294"/>
                  </a:lnTo>
                  <a:lnTo>
                    <a:pt x="4150" y="3072"/>
                  </a:lnTo>
                  <a:lnTo>
                    <a:pt x="4466" y="2882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43;p13">
              <a:extLst>
                <a:ext uri="{FF2B5EF4-FFF2-40B4-BE49-F238E27FC236}">
                  <a16:creationId xmlns:a16="http://schemas.microsoft.com/office/drawing/2014/main" id="{AD58EFD1-9E6A-9204-2B61-59346911E1AF}"/>
                </a:ext>
              </a:extLst>
            </p:cNvPr>
            <p:cNvSpPr/>
            <p:nvPr/>
          </p:nvSpPr>
          <p:spPr>
            <a:xfrm>
              <a:off x="2066200" y="3367750"/>
              <a:ext cx="10325" cy="77600"/>
            </a:xfrm>
            <a:custGeom>
              <a:avLst/>
              <a:gdLst/>
              <a:ahLst/>
              <a:cxnLst/>
              <a:rect l="l" t="t" r="r" b="b"/>
              <a:pathLst>
                <a:path w="413" h="3104" extrusionOk="0">
                  <a:moveTo>
                    <a:pt x="413" y="0"/>
                  </a:moveTo>
                  <a:lnTo>
                    <a:pt x="1" y="222"/>
                  </a:lnTo>
                  <a:lnTo>
                    <a:pt x="1" y="3104"/>
                  </a:lnTo>
                  <a:lnTo>
                    <a:pt x="413" y="2882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44;p13">
              <a:extLst>
                <a:ext uri="{FF2B5EF4-FFF2-40B4-BE49-F238E27FC236}">
                  <a16:creationId xmlns:a16="http://schemas.microsoft.com/office/drawing/2014/main" id="{37E00334-F884-A2CC-8899-2C6C32355C5D}"/>
                </a:ext>
              </a:extLst>
            </p:cNvPr>
            <p:cNvSpPr/>
            <p:nvPr/>
          </p:nvSpPr>
          <p:spPr>
            <a:xfrm>
              <a:off x="1981500" y="3416825"/>
              <a:ext cx="9525" cy="77625"/>
            </a:xfrm>
            <a:custGeom>
              <a:avLst/>
              <a:gdLst/>
              <a:ahLst/>
              <a:cxnLst/>
              <a:rect l="l" t="t" r="r" b="b"/>
              <a:pathLst>
                <a:path w="381" h="3105" extrusionOk="0">
                  <a:moveTo>
                    <a:pt x="380" y="1"/>
                  </a:moveTo>
                  <a:lnTo>
                    <a:pt x="0" y="222"/>
                  </a:lnTo>
                  <a:lnTo>
                    <a:pt x="0" y="3104"/>
                  </a:lnTo>
                  <a:lnTo>
                    <a:pt x="380" y="288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45;p13">
              <a:extLst>
                <a:ext uri="{FF2B5EF4-FFF2-40B4-BE49-F238E27FC236}">
                  <a16:creationId xmlns:a16="http://schemas.microsoft.com/office/drawing/2014/main" id="{22DD2425-F787-3512-E41D-5EA7CF5C26CA}"/>
                </a:ext>
              </a:extLst>
            </p:cNvPr>
            <p:cNvSpPr/>
            <p:nvPr/>
          </p:nvSpPr>
          <p:spPr>
            <a:xfrm>
              <a:off x="1280825" y="3313900"/>
              <a:ext cx="301675" cy="247050"/>
            </a:xfrm>
            <a:custGeom>
              <a:avLst/>
              <a:gdLst/>
              <a:ahLst/>
              <a:cxnLst/>
              <a:rect l="l" t="t" r="r" b="b"/>
              <a:pathLst>
                <a:path w="12067" h="9882" extrusionOk="0">
                  <a:moveTo>
                    <a:pt x="0" y="1"/>
                  </a:moveTo>
                  <a:lnTo>
                    <a:pt x="0" y="2914"/>
                  </a:lnTo>
                  <a:lnTo>
                    <a:pt x="12066" y="9881"/>
                  </a:lnTo>
                  <a:lnTo>
                    <a:pt x="12066" y="69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46;p13">
              <a:extLst>
                <a:ext uri="{FF2B5EF4-FFF2-40B4-BE49-F238E27FC236}">
                  <a16:creationId xmlns:a16="http://schemas.microsoft.com/office/drawing/2014/main" id="{8A8EA7DD-F21D-2AEF-9A99-2630F74205B1}"/>
                </a:ext>
              </a:extLst>
            </p:cNvPr>
            <p:cNvSpPr/>
            <p:nvPr/>
          </p:nvSpPr>
          <p:spPr>
            <a:xfrm>
              <a:off x="1582475" y="3083500"/>
              <a:ext cx="701475" cy="477450"/>
            </a:xfrm>
            <a:custGeom>
              <a:avLst/>
              <a:gdLst/>
              <a:ahLst/>
              <a:cxnLst/>
              <a:rect l="l" t="t" r="r" b="b"/>
              <a:pathLst>
                <a:path w="28059" h="19098" extrusionOk="0">
                  <a:moveTo>
                    <a:pt x="28059" y="1"/>
                  </a:moveTo>
                  <a:lnTo>
                    <a:pt x="0" y="16215"/>
                  </a:lnTo>
                  <a:lnTo>
                    <a:pt x="0" y="19097"/>
                  </a:lnTo>
                  <a:lnTo>
                    <a:pt x="28059" y="2915"/>
                  </a:lnTo>
                  <a:lnTo>
                    <a:pt x="28059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47;p13">
              <a:extLst>
                <a:ext uri="{FF2B5EF4-FFF2-40B4-BE49-F238E27FC236}">
                  <a16:creationId xmlns:a16="http://schemas.microsoft.com/office/drawing/2014/main" id="{3C9E1A7A-F4AA-1375-82B1-AA0F282CCDEA}"/>
                </a:ext>
              </a:extLst>
            </p:cNvPr>
            <p:cNvSpPr/>
            <p:nvPr/>
          </p:nvSpPr>
          <p:spPr>
            <a:xfrm>
              <a:off x="1280825" y="2909325"/>
              <a:ext cx="1003125" cy="579575"/>
            </a:xfrm>
            <a:custGeom>
              <a:avLst/>
              <a:gdLst/>
              <a:ahLst/>
              <a:cxnLst/>
              <a:rect l="l" t="t" r="r" b="b"/>
              <a:pathLst>
                <a:path w="40125" h="23183" extrusionOk="0">
                  <a:moveTo>
                    <a:pt x="28027" y="1"/>
                  </a:moveTo>
                  <a:lnTo>
                    <a:pt x="0" y="16184"/>
                  </a:lnTo>
                  <a:lnTo>
                    <a:pt x="12066" y="23182"/>
                  </a:lnTo>
                  <a:lnTo>
                    <a:pt x="40125" y="6968"/>
                  </a:lnTo>
                  <a:lnTo>
                    <a:pt x="28027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48;p13">
              <a:extLst>
                <a:ext uri="{FF2B5EF4-FFF2-40B4-BE49-F238E27FC236}">
                  <a16:creationId xmlns:a16="http://schemas.microsoft.com/office/drawing/2014/main" id="{54CF95F8-E2F1-A311-A1CA-3795F7DF11E1}"/>
                </a:ext>
              </a:extLst>
            </p:cNvPr>
            <p:cNvSpPr/>
            <p:nvPr/>
          </p:nvSpPr>
          <p:spPr>
            <a:xfrm>
              <a:off x="1301400" y="2921200"/>
              <a:ext cx="961975" cy="555025"/>
            </a:xfrm>
            <a:custGeom>
              <a:avLst/>
              <a:gdLst/>
              <a:ahLst/>
              <a:cxnLst/>
              <a:rect l="l" t="t" r="r" b="b"/>
              <a:pathLst>
                <a:path w="38479" h="22201" extrusionOk="0">
                  <a:moveTo>
                    <a:pt x="27204" y="1"/>
                  </a:moveTo>
                  <a:lnTo>
                    <a:pt x="1" y="15709"/>
                  </a:lnTo>
                  <a:lnTo>
                    <a:pt x="11243" y="22201"/>
                  </a:lnTo>
                  <a:lnTo>
                    <a:pt x="38478" y="6493"/>
                  </a:lnTo>
                  <a:lnTo>
                    <a:pt x="2720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49;p13">
              <a:extLst>
                <a:ext uri="{FF2B5EF4-FFF2-40B4-BE49-F238E27FC236}">
                  <a16:creationId xmlns:a16="http://schemas.microsoft.com/office/drawing/2014/main" id="{6E33D4B0-7486-168B-62F8-490144BAA121}"/>
                </a:ext>
              </a:extLst>
            </p:cNvPr>
            <p:cNvSpPr/>
            <p:nvPr/>
          </p:nvSpPr>
          <p:spPr>
            <a:xfrm>
              <a:off x="1314075" y="2929125"/>
              <a:ext cx="910500" cy="524925"/>
            </a:xfrm>
            <a:custGeom>
              <a:avLst/>
              <a:gdLst/>
              <a:ahLst/>
              <a:cxnLst/>
              <a:rect l="l" t="t" r="r" b="b"/>
              <a:pathLst>
                <a:path w="36420" h="20997" extrusionOk="0">
                  <a:moveTo>
                    <a:pt x="26729" y="1"/>
                  </a:moveTo>
                  <a:lnTo>
                    <a:pt x="0" y="15423"/>
                  </a:lnTo>
                  <a:lnTo>
                    <a:pt x="9691" y="20997"/>
                  </a:lnTo>
                  <a:lnTo>
                    <a:pt x="36420" y="5574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0;p13">
              <a:extLst>
                <a:ext uri="{FF2B5EF4-FFF2-40B4-BE49-F238E27FC236}">
                  <a16:creationId xmlns:a16="http://schemas.microsoft.com/office/drawing/2014/main" id="{0A2DC2F4-12DE-A605-216F-75F0DC7AED2A}"/>
                </a:ext>
              </a:extLst>
            </p:cNvPr>
            <p:cNvSpPr/>
            <p:nvPr/>
          </p:nvSpPr>
          <p:spPr>
            <a:xfrm>
              <a:off x="1965650" y="3017400"/>
              <a:ext cx="110875" cy="57825"/>
            </a:xfrm>
            <a:custGeom>
              <a:avLst/>
              <a:gdLst/>
              <a:ahLst/>
              <a:cxnLst/>
              <a:rect l="l" t="t" r="r" b="b"/>
              <a:pathLst>
                <a:path w="4435" h="2313" extrusionOk="0">
                  <a:moveTo>
                    <a:pt x="2218" y="1"/>
                  </a:moveTo>
                  <a:cubicBezTo>
                    <a:pt x="1703" y="1"/>
                    <a:pt x="1189" y="111"/>
                    <a:pt x="793" y="333"/>
                  </a:cubicBezTo>
                  <a:cubicBezTo>
                    <a:pt x="1" y="777"/>
                    <a:pt x="1" y="1505"/>
                    <a:pt x="793" y="1980"/>
                  </a:cubicBezTo>
                  <a:cubicBezTo>
                    <a:pt x="1189" y="2202"/>
                    <a:pt x="1703" y="2312"/>
                    <a:pt x="2218" y="2312"/>
                  </a:cubicBezTo>
                  <a:cubicBezTo>
                    <a:pt x="2732" y="2312"/>
                    <a:pt x="3247" y="2202"/>
                    <a:pt x="3643" y="1980"/>
                  </a:cubicBezTo>
                  <a:cubicBezTo>
                    <a:pt x="4435" y="1505"/>
                    <a:pt x="4435" y="777"/>
                    <a:pt x="3643" y="333"/>
                  </a:cubicBezTo>
                  <a:cubicBezTo>
                    <a:pt x="3247" y="111"/>
                    <a:pt x="2732" y="1"/>
                    <a:pt x="2218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1;p13">
              <a:extLst>
                <a:ext uri="{FF2B5EF4-FFF2-40B4-BE49-F238E27FC236}">
                  <a16:creationId xmlns:a16="http://schemas.microsoft.com/office/drawing/2014/main" id="{96686DAB-B638-BD50-8D2B-6ECCCABBB512}"/>
                </a:ext>
              </a:extLst>
            </p:cNvPr>
            <p:cNvSpPr/>
            <p:nvPr/>
          </p:nvSpPr>
          <p:spPr>
            <a:xfrm>
              <a:off x="1462125" y="3307975"/>
              <a:ext cx="110875" cy="57800"/>
            </a:xfrm>
            <a:custGeom>
              <a:avLst/>
              <a:gdLst/>
              <a:ahLst/>
              <a:cxnLst/>
              <a:rect l="l" t="t" r="r" b="b"/>
              <a:pathLst>
                <a:path w="4435" h="2312" extrusionOk="0">
                  <a:moveTo>
                    <a:pt x="2217" y="0"/>
                  </a:moveTo>
                  <a:cubicBezTo>
                    <a:pt x="1703" y="0"/>
                    <a:pt x="1188" y="111"/>
                    <a:pt x="792" y="333"/>
                  </a:cubicBezTo>
                  <a:cubicBezTo>
                    <a:pt x="0" y="776"/>
                    <a:pt x="0" y="1536"/>
                    <a:pt x="792" y="1979"/>
                  </a:cubicBezTo>
                  <a:cubicBezTo>
                    <a:pt x="1188" y="2201"/>
                    <a:pt x="1703" y="2312"/>
                    <a:pt x="2217" y="2312"/>
                  </a:cubicBezTo>
                  <a:cubicBezTo>
                    <a:pt x="2732" y="2312"/>
                    <a:pt x="3246" y="2201"/>
                    <a:pt x="3642" y="1979"/>
                  </a:cubicBezTo>
                  <a:cubicBezTo>
                    <a:pt x="4434" y="1536"/>
                    <a:pt x="4434" y="776"/>
                    <a:pt x="3642" y="333"/>
                  </a:cubicBezTo>
                  <a:cubicBezTo>
                    <a:pt x="3246" y="111"/>
                    <a:pt x="2732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2;p13">
              <a:extLst>
                <a:ext uri="{FF2B5EF4-FFF2-40B4-BE49-F238E27FC236}">
                  <a16:creationId xmlns:a16="http://schemas.microsoft.com/office/drawing/2014/main" id="{7F43E487-06C0-0305-99A4-9DB671254FEC}"/>
                </a:ext>
              </a:extLst>
            </p:cNvPr>
            <p:cNvSpPr/>
            <p:nvPr/>
          </p:nvSpPr>
          <p:spPr>
            <a:xfrm>
              <a:off x="1599100" y="3094600"/>
              <a:ext cx="366575" cy="208250"/>
            </a:xfrm>
            <a:custGeom>
              <a:avLst/>
              <a:gdLst/>
              <a:ahLst/>
              <a:cxnLst/>
              <a:rect l="l" t="t" r="r" b="b"/>
              <a:pathLst>
                <a:path w="14663" h="8330" extrusionOk="0">
                  <a:moveTo>
                    <a:pt x="6334" y="0"/>
                  </a:moveTo>
                  <a:cubicBezTo>
                    <a:pt x="4560" y="0"/>
                    <a:pt x="2945" y="380"/>
                    <a:pt x="1774" y="1045"/>
                  </a:cubicBezTo>
                  <a:cubicBezTo>
                    <a:pt x="634" y="1710"/>
                    <a:pt x="0" y="2629"/>
                    <a:pt x="0" y="3611"/>
                  </a:cubicBezTo>
                  <a:cubicBezTo>
                    <a:pt x="0" y="4782"/>
                    <a:pt x="887" y="5986"/>
                    <a:pt x="2470" y="6872"/>
                  </a:cubicBezTo>
                  <a:cubicBezTo>
                    <a:pt x="4085" y="7823"/>
                    <a:pt x="6207" y="8329"/>
                    <a:pt x="8329" y="8329"/>
                  </a:cubicBezTo>
                  <a:cubicBezTo>
                    <a:pt x="10071" y="8329"/>
                    <a:pt x="11718" y="7981"/>
                    <a:pt x="12889" y="7284"/>
                  </a:cubicBezTo>
                  <a:cubicBezTo>
                    <a:pt x="14030" y="6619"/>
                    <a:pt x="14663" y="5732"/>
                    <a:pt x="14663" y="4751"/>
                  </a:cubicBezTo>
                  <a:cubicBezTo>
                    <a:pt x="14663" y="3547"/>
                    <a:pt x="13745" y="2376"/>
                    <a:pt x="12161" y="1457"/>
                  </a:cubicBezTo>
                  <a:cubicBezTo>
                    <a:pt x="10578" y="539"/>
                    <a:pt x="8456" y="0"/>
                    <a:pt x="6334" y="0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3;p13">
              <a:extLst>
                <a:ext uri="{FF2B5EF4-FFF2-40B4-BE49-F238E27FC236}">
                  <a16:creationId xmlns:a16="http://schemas.microsoft.com/office/drawing/2014/main" id="{F34A5CB9-E410-46DF-B116-AAD701E2F3B6}"/>
                </a:ext>
              </a:extLst>
            </p:cNvPr>
            <p:cNvSpPr/>
            <p:nvPr/>
          </p:nvSpPr>
          <p:spPr>
            <a:xfrm>
              <a:off x="1573750" y="3090625"/>
              <a:ext cx="417275" cy="216175"/>
            </a:xfrm>
            <a:custGeom>
              <a:avLst/>
              <a:gdLst/>
              <a:ahLst/>
              <a:cxnLst/>
              <a:rect l="l" t="t" r="r" b="b"/>
              <a:pathLst>
                <a:path w="16691" h="8647" extrusionOk="0">
                  <a:moveTo>
                    <a:pt x="7348" y="318"/>
                  </a:moveTo>
                  <a:cubicBezTo>
                    <a:pt x="9438" y="318"/>
                    <a:pt x="11528" y="824"/>
                    <a:pt x="13112" y="1743"/>
                  </a:cubicBezTo>
                  <a:cubicBezTo>
                    <a:pt x="14632" y="2630"/>
                    <a:pt x="15519" y="3770"/>
                    <a:pt x="15519" y="4910"/>
                  </a:cubicBezTo>
                  <a:cubicBezTo>
                    <a:pt x="15519" y="5828"/>
                    <a:pt x="14917" y="6683"/>
                    <a:pt x="13808" y="7317"/>
                  </a:cubicBezTo>
                  <a:cubicBezTo>
                    <a:pt x="12668" y="7982"/>
                    <a:pt x="11053" y="8362"/>
                    <a:pt x="9311" y="8362"/>
                  </a:cubicBezTo>
                  <a:cubicBezTo>
                    <a:pt x="7253" y="8362"/>
                    <a:pt x="5131" y="7823"/>
                    <a:pt x="3548" y="6905"/>
                  </a:cubicBezTo>
                  <a:cubicBezTo>
                    <a:pt x="2028" y="6050"/>
                    <a:pt x="1141" y="4878"/>
                    <a:pt x="1141" y="3770"/>
                  </a:cubicBezTo>
                  <a:cubicBezTo>
                    <a:pt x="1141" y="2820"/>
                    <a:pt x="1774" y="1964"/>
                    <a:pt x="2851" y="1331"/>
                  </a:cubicBezTo>
                  <a:cubicBezTo>
                    <a:pt x="3991" y="666"/>
                    <a:pt x="5606" y="318"/>
                    <a:pt x="7348" y="318"/>
                  </a:cubicBezTo>
                  <a:close/>
                  <a:moveTo>
                    <a:pt x="7348" y="1"/>
                  </a:moveTo>
                  <a:cubicBezTo>
                    <a:pt x="5606" y="1"/>
                    <a:pt x="3959" y="381"/>
                    <a:pt x="2724" y="1078"/>
                  </a:cubicBezTo>
                  <a:cubicBezTo>
                    <a:pt x="1" y="2661"/>
                    <a:pt x="317" y="5385"/>
                    <a:pt x="3421" y="7158"/>
                  </a:cubicBezTo>
                  <a:cubicBezTo>
                    <a:pt x="5099" y="8140"/>
                    <a:pt x="7253" y="8647"/>
                    <a:pt x="9343" y="8647"/>
                  </a:cubicBezTo>
                  <a:cubicBezTo>
                    <a:pt x="11053" y="8647"/>
                    <a:pt x="12732" y="8298"/>
                    <a:pt x="13967" y="7570"/>
                  </a:cubicBezTo>
                  <a:cubicBezTo>
                    <a:pt x="16690" y="6018"/>
                    <a:pt x="16374" y="3295"/>
                    <a:pt x="13270" y="1489"/>
                  </a:cubicBezTo>
                  <a:cubicBezTo>
                    <a:pt x="11560" y="508"/>
                    <a:pt x="9406" y="1"/>
                    <a:pt x="7348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4;p13">
              <a:extLst>
                <a:ext uri="{FF2B5EF4-FFF2-40B4-BE49-F238E27FC236}">
                  <a16:creationId xmlns:a16="http://schemas.microsoft.com/office/drawing/2014/main" id="{520BF545-B7A2-00DE-0EA3-BDF12155D43E}"/>
                </a:ext>
              </a:extLst>
            </p:cNvPr>
            <p:cNvSpPr/>
            <p:nvPr/>
          </p:nvSpPr>
          <p:spPr>
            <a:xfrm>
              <a:off x="1667175" y="3127050"/>
              <a:ext cx="235175" cy="144125"/>
            </a:xfrm>
            <a:custGeom>
              <a:avLst/>
              <a:gdLst/>
              <a:ahLst/>
              <a:cxnLst/>
              <a:rect l="l" t="t" r="r" b="b"/>
              <a:pathLst>
                <a:path w="9407" h="5765" extrusionOk="0">
                  <a:moveTo>
                    <a:pt x="2122" y="1869"/>
                  </a:moveTo>
                  <a:lnTo>
                    <a:pt x="3294" y="2566"/>
                  </a:lnTo>
                  <a:cubicBezTo>
                    <a:pt x="2980" y="2671"/>
                    <a:pt x="2715" y="2718"/>
                    <a:pt x="2497" y="2718"/>
                  </a:cubicBezTo>
                  <a:cubicBezTo>
                    <a:pt x="2319" y="2718"/>
                    <a:pt x="2173" y="2686"/>
                    <a:pt x="2059" y="2629"/>
                  </a:cubicBezTo>
                  <a:cubicBezTo>
                    <a:pt x="1901" y="2534"/>
                    <a:pt x="1806" y="2408"/>
                    <a:pt x="1806" y="2281"/>
                  </a:cubicBezTo>
                  <a:cubicBezTo>
                    <a:pt x="1837" y="2154"/>
                    <a:pt x="1932" y="2028"/>
                    <a:pt x="2122" y="1869"/>
                  </a:cubicBezTo>
                  <a:close/>
                  <a:moveTo>
                    <a:pt x="6869" y="2876"/>
                  </a:moveTo>
                  <a:cubicBezTo>
                    <a:pt x="7056" y="2876"/>
                    <a:pt x="7207" y="2909"/>
                    <a:pt x="7316" y="2978"/>
                  </a:cubicBezTo>
                  <a:cubicBezTo>
                    <a:pt x="7475" y="3073"/>
                    <a:pt x="7538" y="3168"/>
                    <a:pt x="7538" y="3326"/>
                  </a:cubicBezTo>
                  <a:cubicBezTo>
                    <a:pt x="7538" y="3484"/>
                    <a:pt x="7443" y="3611"/>
                    <a:pt x="7285" y="3769"/>
                  </a:cubicBezTo>
                  <a:lnTo>
                    <a:pt x="5954" y="3041"/>
                  </a:lnTo>
                  <a:cubicBezTo>
                    <a:pt x="6314" y="2933"/>
                    <a:pt x="6623" y="2876"/>
                    <a:pt x="6869" y="2876"/>
                  </a:cubicBezTo>
                  <a:close/>
                  <a:moveTo>
                    <a:pt x="4688" y="1"/>
                  </a:moveTo>
                  <a:cubicBezTo>
                    <a:pt x="3643" y="32"/>
                    <a:pt x="2724" y="254"/>
                    <a:pt x="1837" y="634"/>
                  </a:cubicBezTo>
                  <a:lnTo>
                    <a:pt x="919" y="127"/>
                  </a:lnTo>
                  <a:lnTo>
                    <a:pt x="1" y="634"/>
                  </a:lnTo>
                  <a:lnTo>
                    <a:pt x="887" y="1173"/>
                  </a:lnTo>
                  <a:cubicBezTo>
                    <a:pt x="317" y="1584"/>
                    <a:pt x="32" y="1996"/>
                    <a:pt x="32" y="2439"/>
                  </a:cubicBezTo>
                  <a:cubicBezTo>
                    <a:pt x="1" y="2851"/>
                    <a:pt x="254" y="3199"/>
                    <a:pt x="761" y="3516"/>
                  </a:cubicBezTo>
                  <a:cubicBezTo>
                    <a:pt x="1014" y="3643"/>
                    <a:pt x="1299" y="3769"/>
                    <a:pt x="1584" y="3833"/>
                  </a:cubicBezTo>
                  <a:cubicBezTo>
                    <a:pt x="1869" y="3896"/>
                    <a:pt x="2122" y="3928"/>
                    <a:pt x="2376" y="3928"/>
                  </a:cubicBezTo>
                  <a:cubicBezTo>
                    <a:pt x="2629" y="3928"/>
                    <a:pt x="2914" y="3896"/>
                    <a:pt x="3231" y="3864"/>
                  </a:cubicBezTo>
                  <a:cubicBezTo>
                    <a:pt x="3548" y="3801"/>
                    <a:pt x="3801" y="3738"/>
                    <a:pt x="4023" y="3674"/>
                  </a:cubicBezTo>
                  <a:cubicBezTo>
                    <a:pt x="4244" y="3611"/>
                    <a:pt x="4498" y="3516"/>
                    <a:pt x="4814" y="3421"/>
                  </a:cubicBezTo>
                  <a:lnTo>
                    <a:pt x="6334" y="4308"/>
                  </a:lnTo>
                  <a:cubicBezTo>
                    <a:pt x="5697" y="4569"/>
                    <a:pt x="4979" y="4723"/>
                    <a:pt x="4182" y="4723"/>
                  </a:cubicBezTo>
                  <a:cubicBezTo>
                    <a:pt x="4109" y="4723"/>
                    <a:pt x="4034" y="4722"/>
                    <a:pt x="3959" y="4719"/>
                  </a:cubicBezTo>
                  <a:lnTo>
                    <a:pt x="3959" y="4719"/>
                  </a:lnTo>
                  <a:lnTo>
                    <a:pt x="4244" y="5764"/>
                  </a:lnTo>
                  <a:cubicBezTo>
                    <a:pt x="5448" y="5764"/>
                    <a:pt x="6524" y="5511"/>
                    <a:pt x="7570" y="5036"/>
                  </a:cubicBezTo>
                  <a:lnTo>
                    <a:pt x="8456" y="5543"/>
                  </a:lnTo>
                  <a:lnTo>
                    <a:pt x="9375" y="4973"/>
                  </a:lnTo>
                  <a:lnTo>
                    <a:pt x="8488" y="4466"/>
                  </a:lnTo>
                  <a:cubicBezTo>
                    <a:pt x="9090" y="4054"/>
                    <a:pt x="9406" y="3611"/>
                    <a:pt x="9406" y="3199"/>
                  </a:cubicBezTo>
                  <a:cubicBezTo>
                    <a:pt x="9375" y="2756"/>
                    <a:pt x="9121" y="2376"/>
                    <a:pt x="8551" y="2059"/>
                  </a:cubicBezTo>
                  <a:cubicBezTo>
                    <a:pt x="8298" y="1933"/>
                    <a:pt x="8013" y="1806"/>
                    <a:pt x="7728" y="1743"/>
                  </a:cubicBezTo>
                  <a:cubicBezTo>
                    <a:pt x="7443" y="1679"/>
                    <a:pt x="7158" y="1648"/>
                    <a:pt x="6905" y="1648"/>
                  </a:cubicBezTo>
                  <a:cubicBezTo>
                    <a:pt x="6651" y="1648"/>
                    <a:pt x="6366" y="1679"/>
                    <a:pt x="6049" y="1743"/>
                  </a:cubicBezTo>
                  <a:cubicBezTo>
                    <a:pt x="5733" y="1774"/>
                    <a:pt x="5479" y="1838"/>
                    <a:pt x="5258" y="1901"/>
                  </a:cubicBezTo>
                  <a:cubicBezTo>
                    <a:pt x="5036" y="1964"/>
                    <a:pt x="4751" y="2059"/>
                    <a:pt x="4466" y="2154"/>
                  </a:cubicBezTo>
                  <a:lnTo>
                    <a:pt x="3104" y="1363"/>
                  </a:lnTo>
                  <a:cubicBezTo>
                    <a:pt x="3674" y="1173"/>
                    <a:pt x="4276" y="1046"/>
                    <a:pt x="4941" y="1046"/>
                  </a:cubicBezTo>
                  <a:lnTo>
                    <a:pt x="4688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5;p13">
              <a:extLst>
                <a:ext uri="{FF2B5EF4-FFF2-40B4-BE49-F238E27FC236}">
                  <a16:creationId xmlns:a16="http://schemas.microsoft.com/office/drawing/2014/main" id="{22923581-CD00-30C3-5203-8794D230745E}"/>
                </a:ext>
              </a:extLst>
            </p:cNvPr>
            <p:cNvSpPr/>
            <p:nvPr/>
          </p:nvSpPr>
          <p:spPr>
            <a:xfrm>
              <a:off x="1579300" y="3324975"/>
              <a:ext cx="169450" cy="97425"/>
            </a:xfrm>
            <a:custGeom>
              <a:avLst/>
              <a:gdLst/>
              <a:ahLst/>
              <a:cxnLst/>
              <a:rect l="l" t="t" r="r" b="b"/>
              <a:pathLst>
                <a:path w="6778" h="3897" extrusionOk="0">
                  <a:moveTo>
                    <a:pt x="6144" y="1"/>
                  </a:moveTo>
                  <a:lnTo>
                    <a:pt x="0" y="3548"/>
                  </a:lnTo>
                  <a:lnTo>
                    <a:pt x="634" y="3896"/>
                  </a:lnTo>
                  <a:lnTo>
                    <a:pt x="6778" y="349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6;p13">
              <a:extLst>
                <a:ext uri="{FF2B5EF4-FFF2-40B4-BE49-F238E27FC236}">
                  <a16:creationId xmlns:a16="http://schemas.microsoft.com/office/drawing/2014/main" id="{9184DBAE-4711-BF92-8845-0572D69B6CD6}"/>
                </a:ext>
              </a:extLst>
            </p:cNvPr>
            <p:cNvSpPr/>
            <p:nvPr/>
          </p:nvSpPr>
          <p:spPr>
            <a:xfrm>
              <a:off x="1999700" y="3081925"/>
              <a:ext cx="170250" cy="97400"/>
            </a:xfrm>
            <a:custGeom>
              <a:avLst/>
              <a:gdLst/>
              <a:ahLst/>
              <a:cxnLst/>
              <a:rect l="l" t="t" r="r" b="b"/>
              <a:pathLst>
                <a:path w="6810" h="3896" extrusionOk="0">
                  <a:moveTo>
                    <a:pt x="6144" y="1"/>
                  </a:moveTo>
                  <a:lnTo>
                    <a:pt x="1" y="3548"/>
                  </a:lnTo>
                  <a:lnTo>
                    <a:pt x="666" y="3896"/>
                  </a:lnTo>
                  <a:lnTo>
                    <a:pt x="6810" y="349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7;p13">
              <a:extLst>
                <a:ext uri="{FF2B5EF4-FFF2-40B4-BE49-F238E27FC236}">
                  <a16:creationId xmlns:a16="http://schemas.microsoft.com/office/drawing/2014/main" id="{FA076530-9FF2-061B-6960-AAB2FC76156F}"/>
                </a:ext>
              </a:extLst>
            </p:cNvPr>
            <p:cNvSpPr/>
            <p:nvPr/>
          </p:nvSpPr>
          <p:spPr>
            <a:xfrm>
              <a:off x="1637100" y="3043925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4497" y="1"/>
                  </a:moveTo>
                  <a:lnTo>
                    <a:pt x="0" y="2566"/>
                  </a:lnTo>
                  <a:lnTo>
                    <a:pt x="12098" y="9565"/>
                  </a:lnTo>
                  <a:lnTo>
                    <a:pt x="16563" y="696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8;p13">
              <a:extLst>
                <a:ext uri="{FF2B5EF4-FFF2-40B4-BE49-F238E27FC236}">
                  <a16:creationId xmlns:a16="http://schemas.microsoft.com/office/drawing/2014/main" id="{888027FB-667F-7838-5CB2-7A7C059BE031}"/>
                </a:ext>
              </a:extLst>
            </p:cNvPr>
            <p:cNvSpPr/>
            <p:nvPr/>
          </p:nvSpPr>
          <p:spPr>
            <a:xfrm>
              <a:off x="1645800" y="3097775"/>
              <a:ext cx="311975" cy="179725"/>
            </a:xfrm>
            <a:custGeom>
              <a:avLst/>
              <a:gdLst/>
              <a:ahLst/>
              <a:cxnLst/>
              <a:rect l="l" t="t" r="r" b="b"/>
              <a:pathLst>
                <a:path w="12479" h="7189" extrusionOk="0">
                  <a:moveTo>
                    <a:pt x="412" y="0"/>
                  </a:moveTo>
                  <a:lnTo>
                    <a:pt x="1" y="222"/>
                  </a:lnTo>
                  <a:lnTo>
                    <a:pt x="12098" y="7189"/>
                  </a:lnTo>
                  <a:lnTo>
                    <a:pt x="12478" y="6967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9;p13">
              <a:extLst>
                <a:ext uri="{FF2B5EF4-FFF2-40B4-BE49-F238E27FC236}">
                  <a16:creationId xmlns:a16="http://schemas.microsoft.com/office/drawing/2014/main" id="{02A39AE1-065C-5B1A-4588-69F7163E9531}"/>
                </a:ext>
              </a:extLst>
            </p:cNvPr>
            <p:cNvSpPr/>
            <p:nvPr/>
          </p:nvSpPr>
          <p:spPr>
            <a:xfrm>
              <a:off x="1731300" y="3048675"/>
              <a:ext cx="311975" cy="179750"/>
            </a:xfrm>
            <a:custGeom>
              <a:avLst/>
              <a:gdLst/>
              <a:ahLst/>
              <a:cxnLst/>
              <a:rect l="l" t="t" r="r" b="b"/>
              <a:pathLst>
                <a:path w="12479" h="7190" extrusionOk="0">
                  <a:moveTo>
                    <a:pt x="381" y="1"/>
                  </a:moveTo>
                  <a:lnTo>
                    <a:pt x="1" y="222"/>
                  </a:lnTo>
                  <a:lnTo>
                    <a:pt x="12067" y="7189"/>
                  </a:lnTo>
                  <a:lnTo>
                    <a:pt x="12478" y="696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60;p13">
              <a:extLst>
                <a:ext uri="{FF2B5EF4-FFF2-40B4-BE49-F238E27FC236}">
                  <a16:creationId xmlns:a16="http://schemas.microsoft.com/office/drawing/2014/main" id="{AA4E418F-F193-53A1-4D74-0F96FF9BCEF8}"/>
                </a:ext>
              </a:extLst>
            </p:cNvPr>
            <p:cNvSpPr/>
            <p:nvPr/>
          </p:nvSpPr>
          <p:spPr>
            <a:xfrm>
              <a:off x="1939525" y="3218100"/>
              <a:ext cx="111675" cy="137000"/>
            </a:xfrm>
            <a:custGeom>
              <a:avLst/>
              <a:gdLst/>
              <a:ahLst/>
              <a:cxnLst/>
              <a:rect l="l" t="t" r="r" b="b"/>
              <a:pathLst>
                <a:path w="4467" h="5480" extrusionOk="0">
                  <a:moveTo>
                    <a:pt x="4466" y="1"/>
                  </a:moveTo>
                  <a:lnTo>
                    <a:pt x="4149" y="191"/>
                  </a:lnTo>
                  <a:lnTo>
                    <a:pt x="3738" y="412"/>
                  </a:lnTo>
                  <a:lnTo>
                    <a:pt x="1" y="2598"/>
                  </a:lnTo>
                  <a:lnTo>
                    <a:pt x="1" y="5479"/>
                  </a:lnTo>
                  <a:lnTo>
                    <a:pt x="3738" y="3294"/>
                  </a:lnTo>
                  <a:lnTo>
                    <a:pt x="4149" y="3073"/>
                  </a:lnTo>
                  <a:lnTo>
                    <a:pt x="4466" y="2883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61;p13">
              <a:extLst>
                <a:ext uri="{FF2B5EF4-FFF2-40B4-BE49-F238E27FC236}">
                  <a16:creationId xmlns:a16="http://schemas.microsoft.com/office/drawing/2014/main" id="{0E0E87CC-28D0-BB69-8542-64197B20333E}"/>
                </a:ext>
              </a:extLst>
            </p:cNvPr>
            <p:cNvSpPr/>
            <p:nvPr/>
          </p:nvSpPr>
          <p:spPr>
            <a:xfrm>
              <a:off x="2032950" y="3222850"/>
              <a:ext cx="10325" cy="77625"/>
            </a:xfrm>
            <a:custGeom>
              <a:avLst/>
              <a:gdLst/>
              <a:ahLst/>
              <a:cxnLst/>
              <a:rect l="l" t="t" r="r" b="b"/>
              <a:pathLst>
                <a:path w="413" h="3105" extrusionOk="0">
                  <a:moveTo>
                    <a:pt x="412" y="1"/>
                  </a:moveTo>
                  <a:lnTo>
                    <a:pt x="1" y="222"/>
                  </a:lnTo>
                  <a:lnTo>
                    <a:pt x="1" y="3104"/>
                  </a:lnTo>
                  <a:lnTo>
                    <a:pt x="412" y="2883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62;p13">
              <a:extLst>
                <a:ext uri="{FF2B5EF4-FFF2-40B4-BE49-F238E27FC236}">
                  <a16:creationId xmlns:a16="http://schemas.microsoft.com/office/drawing/2014/main" id="{1F4CD2FE-F487-3A8A-8B90-BB1A5025679F}"/>
                </a:ext>
              </a:extLst>
            </p:cNvPr>
            <p:cNvSpPr/>
            <p:nvPr/>
          </p:nvSpPr>
          <p:spPr>
            <a:xfrm>
              <a:off x="1948250" y="3271950"/>
              <a:ext cx="9525" cy="77600"/>
            </a:xfrm>
            <a:custGeom>
              <a:avLst/>
              <a:gdLst/>
              <a:ahLst/>
              <a:cxnLst/>
              <a:rect l="l" t="t" r="r" b="b"/>
              <a:pathLst>
                <a:path w="381" h="3104" extrusionOk="0">
                  <a:moveTo>
                    <a:pt x="380" y="0"/>
                  </a:moveTo>
                  <a:lnTo>
                    <a:pt x="0" y="222"/>
                  </a:lnTo>
                  <a:lnTo>
                    <a:pt x="0" y="3104"/>
                  </a:lnTo>
                  <a:lnTo>
                    <a:pt x="380" y="288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65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4557 0.0002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96296E-6 L -0.04414 -2.96296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  <p:bldP spid="65" grpId="0"/>
      <p:bldP spid="6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4E3581B1-B2A1-7E53-C05C-2B6067280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4">
            <a:extLst>
              <a:ext uri="{FF2B5EF4-FFF2-40B4-BE49-F238E27FC236}">
                <a16:creationId xmlns:a16="http://schemas.microsoft.com/office/drawing/2014/main" id="{A23EE59E-AA5A-02F7-4769-30B8508E03C4}"/>
              </a:ext>
            </a:extLst>
          </p:cNvPr>
          <p:cNvCxnSpPr/>
          <p:nvPr/>
        </p:nvCxnSpPr>
        <p:spPr>
          <a:xfrm>
            <a:off x="557100" y="678600"/>
            <a:ext cx="80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AC26AD-866B-5E95-FD4B-C2FF2AD2E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78569"/>
              </p:ext>
            </p:extLst>
          </p:nvPr>
        </p:nvGraphicFramePr>
        <p:xfrm>
          <a:off x="841663" y="1601316"/>
          <a:ext cx="7460673" cy="2631248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1477899">
                  <a:extLst>
                    <a:ext uri="{9D8B030D-6E8A-4147-A177-3AD203B41FA5}">
                      <a16:colId xmlns:a16="http://schemas.microsoft.com/office/drawing/2014/main" val="1861168533"/>
                    </a:ext>
                  </a:extLst>
                </a:gridCol>
                <a:gridCol w="5982774">
                  <a:extLst>
                    <a:ext uri="{9D8B030D-6E8A-4147-A177-3AD203B41FA5}">
                      <a16:colId xmlns:a16="http://schemas.microsoft.com/office/drawing/2014/main" val="1356707523"/>
                    </a:ext>
                  </a:extLst>
                </a:gridCol>
              </a:tblGrid>
              <a:tr h="41230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Tiêu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chí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Nội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dung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cốt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lõi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014685590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u="none" dirty="0">
                          <a:solidFill>
                            <a:srgbClr val="1F1F1F"/>
                          </a:solidFill>
                          <a:effectLst/>
                        </a:rPr>
                        <a:t>S (</a:t>
                      </a:r>
                      <a:r>
                        <a:rPr lang="en-US" sz="1100" b="1" u="none" dirty="0" err="1">
                          <a:solidFill>
                            <a:srgbClr val="1F1F1F"/>
                          </a:solidFill>
                          <a:effectLst/>
                        </a:rPr>
                        <a:t>Cụ</a:t>
                      </a:r>
                      <a:r>
                        <a:rPr lang="en-US" sz="1100" b="1" u="none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u="none" dirty="0" err="1">
                          <a:solidFill>
                            <a:srgbClr val="1F1F1F"/>
                          </a:solidFill>
                          <a:effectLst/>
                        </a:rPr>
                        <a:t>thể</a:t>
                      </a:r>
                      <a:r>
                        <a:rPr lang="en-US" sz="1100" b="1" u="none" dirty="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 sz="1100" u="none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Xây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dựng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Web App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cho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phép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đăng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ký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ghi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chép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-chi,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phân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loại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và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xem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biểu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đồ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thống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kê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865827991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M (Đo lường)</a:t>
                      </a:r>
                      <a:endParaRPr lang="vi-VN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Hoàn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thiện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tối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thiểu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8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chức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năng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chính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;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đạt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90% test case;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thời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gian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phản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hồi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&lt; 2s.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40051900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A (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Khả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thi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hiện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bởi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nhóm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7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sinh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viên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dùng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công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nghệ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ReactJS &amp; NodeJS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quen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thuộc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950578061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R (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tế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Phù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hợp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môn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Quản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trị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dự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án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CNTT,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giải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quyết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nhu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cầu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quản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lý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tài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chính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cá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nhân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tế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266614277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T (Thời hạn)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Hoàn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thành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trong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08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tuần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(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Khởi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tạo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lập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kế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hoạch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phát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triển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kiểm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thử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nghiệm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).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247080911"/>
                  </a:ext>
                </a:extLst>
              </a:tr>
            </a:tbl>
          </a:graphicData>
        </a:graphic>
      </p:graphicFrame>
      <p:sp>
        <p:nvSpPr>
          <p:cNvPr id="5" name="Google Shape;106;p25">
            <a:extLst>
              <a:ext uri="{FF2B5EF4-FFF2-40B4-BE49-F238E27FC236}">
                <a16:creationId xmlns:a16="http://schemas.microsoft.com/office/drawing/2014/main" id="{745BE8AF-2CAB-C905-D473-32C083E56708}"/>
              </a:ext>
            </a:extLst>
          </p:cNvPr>
          <p:cNvSpPr txBox="1">
            <a:spLocks/>
          </p:cNvSpPr>
          <p:nvPr/>
        </p:nvSpPr>
        <p:spPr>
          <a:xfrm>
            <a:off x="2382544" y="77558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38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9pPr>
          </a:lstStyle>
          <a:p>
            <a:r>
              <a:rPr lang="en-US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MỤC TIÊU SMART</a:t>
            </a:r>
          </a:p>
        </p:txBody>
      </p:sp>
    </p:spTree>
    <p:extLst>
      <p:ext uri="{BB962C8B-B14F-4D97-AF65-F5344CB8AC3E}">
        <p14:creationId xmlns:p14="http://schemas.microsoft.com/office/powerpoint/2010/main" val="331088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7396DFCB-9CC1-6B8A-1585-3ABDBEE4E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4">
            <a:extLst>
              <a:ext uri="{FF2B5EF4-FFF2-40B4-BE49-F238E27FC236}">
                <a16:creationId xmlns:a16="http://schemas.microsoft.com/office/drawing/2014/main" id="{CEB425E6-B5AB-D7E6-9E3C-593DF54AA78F}"/>
              </a:ext>
            </a:extLst>
          </p:cNvPr>
          <p:cNvCxnSpPr/>
          <p:nvPr/>
        </p:nvCxnSpPr>
        <p:spPr>
          <a:xfrm>
            <a:off x="557100" y="678600"/>
            <a:ext cx="80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573033-204E-ABED-46B2-905660C3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68060"/>
              </p:ext>
            </p:extLst>
          </p:nvPr>
        </p:nvGraphicFramePr>
        <p:xfrm>
          <a:off x="1495930" y="2100058"/>
          <a:ext cx="6152140" cy="1783136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3076070">
                  <a:extLst>
                    <a:ext uri="{9D8B030D-6E8A-4147-A177-3AD203B41FA5}">
                      <a16:colId xmlns:a16="http://schemas.microsoft.com/office/drawing/2014/main" val="387153635"/>
                    </a:ext>
                  </a:extLst>
                </a:gridCol>
                <a:gridCol w="3076070">
                  <a:extLst>
                    <a:ext uri="{9D8B030D-6E8A-4147-A177-3AD203B41FA5}">
                      <a16:colId xmlns:a16="http://schemas.microsoft.com/office/drawing/2014/main" val="2361610236"/>
                    </a:ext>
                  </a:extLst>
                </a:gridCol>
              </a:tblGrid>
              <a:tr h="3201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Trong Phạm vi (In-Scope)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Ngoài Phạm vi (Out-of-Scope)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405741898"/>
                  </a:ext>
                </a:extLst>
              </a:tr>
              <a:tr h="3201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Quản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lý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tài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khoản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(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Đăng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ký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/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Đăng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nhập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).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Tích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hợp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API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ngân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hàng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/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Ví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điện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tử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37392453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CRUD Giao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dịch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(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Thêm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/Sửa/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Xóa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thu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chi).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Thanh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toán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trực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tuyến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tế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13478154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Phân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loại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danh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mục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&amp;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Thống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kê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biểu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đồ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Phân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quyền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phức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tạp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(Admin/User).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602604229"/>
                  </a:ext>
                </a:extLst>
              </a:tr>
              <a:tr h="32011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Xuất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dữ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liệu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báo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cáo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(Export CSV).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Phiên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bản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Mobile App (Android/iOS).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205296380"/>
                  </a:ext>
                </a:extLst>
              </a:tr>
            </a:tbl>
          </a:graphicData>
        </a:graphic>
      </p:graphicFrame>
      <p:sp>
        <p:nvSpPr>
          <p:cNvPr id="7" name="Google Shape;106;p25">
            <a:extLst>
              <a:ext uri="{FF2B5EF4-FFF2-40B4-BE49-F238E27FC236}">
                <a16:creationId xmlns:a16="http://schemas.microsoft.com/office/drawing/2014/main" id="{DEB8685E-3AAC-F106-9294-E4DC8D2652CA}"/>
              </a:ext>
            </a:extLst>
          </p:cNvPr>
          <p:cNvSpPr txBox="1">
            <a:spLocks/>
          </p:cNvSpPr>
          <p:nvPr/>
        </p:nvSpPr>
        <p:spPr>
          <a:xfrm>
            <a:off x="2043109" y="816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38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9pPr>
          </a:lstStyle>
          <a:p>
            <a:r>
              <a:rPr lang="en-US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PHÂN ĐỊNH PHẠM VI</a:t>
            </a:r>
          </a:p>
        </p:txBody>
      </p:sp>
    </p:spTree>
    <p:extLst>
      <p:ext uri="{BB962C8B-B14F-4D97-AF65-F5344CB8AC3E}">
        <p14:creationId xmlns:p14="http://schemas.microsoft.com/office/powerpoint/2010/main" val="84872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269ECFBF-409E-A5C4-3A5E-127B3C23C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4">
            <a:extLst>
              <a:ext uri="{FF2B5EF4-FFF2-40B4-BE49-F238E27FC236}">
                <a16:creationId xmlns:a16="http://schemas.microsoft.com/office/drawing/2014/main" id="{00DBF0AA-D226-A9B9-5AD7-C3F2BE120283}"/>
              </a:ext>
            </a:extLst>
          </p:cNvPr>
          <p:cNvCxnSpPr/>
          <p:nvPr/>
        </p:nvCxnSpPr>
        <p:spPr>
          <a:xfrm>
            <a:off x="557100" y="678600"/>
            <a:ext cx="80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39B18-C470-6282-F8F7-1D4B9CA89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3907"/>
              </p:ext>
            </p:extLst>
          </p:nvPr>
        </p:nvGraphicFramePr>
        <p:xfrm>
          <a:off x="817058" y="1787236"/>
          <a:ext cx="7509884" cy="2301164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1234077">
                  <a:extLst>
                    <a:ext uri="{9D8B030D-6E8A-4147-A177-3AD203B41FA5}">
                      <a16:colId xmlns:a16="http://schemas.microsoft.com/office/drawing/2014/main" val="2481390292"/>
                    </a:ext>
                  </a:extLst>
                </a:gridCol>
                <a:gridCol w="1031862">
                  <a:extLst>
                    <a:ext uri="{9D8B030D-6E8A-4147-A177-3AD203B41FA5}">
                      <a16:colId xmlns:a16="http://schemas.microsoft.com/office/drawing/2014/main" val="3017508205"/>
                    </a:ext>
                  </a:extLst>
                </a:gridCol>
                <a:gridCol w="5243945">
                  <a:extLst>
                    <a:ext uri="{9D8B030D-6E8A-4147-A177-3AD203B41FA5}">
                      <a16:colId xmlns:a16="http://schemas.microsoft.com/office/drawing/2014/main" val="4224189350"/>
                    </a:ext>
                  </a:extLst>
                </a:gridCol>
              </a:tblGrid>
              <a:tr h="29933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Khía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cạnh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Đánh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giá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Lý do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cốt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lõi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706770351"/>
                  </a:ext>
                </a:extLst>
              </a:tr>
              <a:tr h="491471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Kỹ thuật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Cao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Công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nghệ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Web (React/Node)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phổ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biến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nhóm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đã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có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kiến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thức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nền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tảng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651950295"/>
                  </a:ext>
                </a:extLst>
              </a:tr>
              <a:tr h="491471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Kinh tế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Cao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Chi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phí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thấp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sử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dụng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các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gói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 Free-tier (GitHub, </a:t>
                      </a:r>
                      <a:r>
                        <a:rPr lang="en-US" sz="1200" dirty="0" err="1">
                          <a:solidFill>
                            <a:srgbClr val="1F1F1F"/>
                          </a:solidFill>
                          <a:effectLst/>
                        </a:rPr>
                        <a:t>Vercel</a:t>
                      </a:r>
                      <a:r>
                        <a:rPr lang="en-US" sz="1200" dirty="0">
                          <a:solidFill>
                            <a:srgbClr val="1F1F1F"/>
                          </a:solidFill>
                          <a:effectLst/>
                        </a:rPr>
                        <a:t>, MongoDB Atlas).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59577116"/>
                  </a:ext>
                </a:extLst>
              </a:tr>
              <a:tr h="491471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Thời gian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Trung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bình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200" dirty="0">
                          <a:solidFill>
                            <a:srgbClr val="1F1F1F"/>
                          </a:solidFill>
                          <a:effectLst/>
                        </a:rPr>
                        <a:t>8 tuần là đủ cho bản Demo nhưng cần quản lý chặt chẽ để tránh trễ hạn.</a:t>
                      </a:r>
                      <a:endParaRPr lang="vi-V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652753531"/>
                  </a:ext>
                </a:extLst>
              </a:tr>
              <a:tr h="491471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Pháp lý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Cao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200" dirty="0">
                          <a:solidFill>
                            <a:srgbClr val="1F1F1F"/>
                          </a:solidFill>
                          <a:effectLst/>
                        </a:rPr>
                        <a:t>xử lý tiền thật, chỉ lưu dữ liệu cá nhân cơ bản, rủi ro thấp.</a:t>
                      </a:r>
                      <a:endParaRPr lang="vi-VN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242101933"/>
                  </a:ext>
                </a:extLst>
              </a:tr>
            </a:tbl>
          </a:graphicData>
        </a:graphic>
      </p:graphicFrame>
      <p:sp>
        <p:nvSpPr>
          <p:cNvPr id="4" name="Google Shape;106;p25">
            <a:extLst>
              <a:ext uri="{FF2B5EF4-FFF2-40B4-BE49-F238E27FC236}">
                <a16:creationId xmlns:a16="http://schemas.microsoft.com/office/drawing/2014/main" id="{60088011-0DE1-71DA-B839-92856A5ED3DA}"/>
              </a:ext>
            </a:extLst>
          </p:cNvPr>
          <p:cNvSpPr txBox="1">
            <a:spLocks/>
          </p:cNvSpPr>
          <p:nvPr/>
        </p:nvSpPr>
        <p:spPr>
          <a:xfrm>
            <a:off x="1738527" y="886514"/>
            <a:ext cx="58609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38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9pPr>
          </a:lstStyle>
          <a:p>
            <a:r>
              <a:rPr lang="en-US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ĐÁNH GIÁ TÍNH KHẢ THI</a:t>
            </a:r>
          </a:p>
        </p:txBody>
      </p:sp>
    </p:spTree>
    <p:extLst>
      <p:ext uri="{BB962C8B-B14F-4D97-AF65-F5344CB8AC3E}">
        <p14:creationId xmlns:p14="http://schemas.microsoft.com/office/powerpoint/2010/main" val="128440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6;p25">
            <a:extLst>
              <a:ext uri="{FF2B5EF4-FFF2-40B4-BE49-F238E27FC236}">
                <a16:creationId xmlns:a16="http://schemas.microsoft.com/office/drawing/2014/main" id="{EC5A817D-748D-C2FC-08EF-83F6E4B23FA7}"/>
              </a:ext>
            </a:extLst>
          </p:cNvPr>
          <p:cNvSpPr txBox="1">
            <a:spLocks/>
          </p:cNvSpPr>
          <p:nvPr/>
        </p:nvSpPr>
        <p:spPr>
          <a:xfrm>
            <a:off x="347465" y="23928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38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4800"/>
            </a:pPr>
            <a:r>
              <a:rPr lang="en-US" sz="2800" b="1" i="0" u="none" strike="noStrike" cap="none" dirty="0" err="1">
                <a:latin typeface="Archivo"/>
              </a:rPr>
              <a:t>Cấu</a:t>
            </a:r>
            <a:r>
              <a:rPr lang="en-US" sz="2800" b="1" i="0" u="none" strike="noStrike" cap="none" dirty="0">
                <a:latin typeface="Archivo"/>
              </a:rPr>
              <a:t> </a:t>
            </a:r>
            <a:r>
              <a:rPr lang="en-US" sz="2800" b="1" i="0" u="none" strike="noStrike" cap="none" dirty="0" err="1">
                <a:latin typeface="Archivo"/>
              </a:rPr>
              <a:t>trúc</a:t>
            </a:r>
            <a:r>
              <a:rPr lang="en-US" sz="2800" b="1" i="0" u="none" strike="noStrike" cap="none" dirty="0">
                <a:latin typeface="Archivo"/>
              </a:rPr>
              <a:t> </a:t>
            </a:r>
            <a:r>
              <a:rPr lang="en-US" sz="2800" b="1" i="0" u="none" strike="noStrike" cap="none" dirty="0" err="1">
                <a:latin typeface="Archivo"/>
              </a:rPr>
              <a:t>tổng</a:t>
            </a:r>
            <a:r>
              <a:rPr lang="en-US" sz="2800" b="1" i="0" u="none" strike="noStrike" cap="none" dirty="0">
                <a:latin typeface="Archivo"/>
              </a:rPr>
              <a:t> </a:t>
            </a:r>
            <a:r>
              <a:rPr lang="en-US" sz="2800" b="1" i="0" u="none" strike="noStrike" cap="none" dirty="0" err="1">
                <a:latin typeface="Archivo"/>
              </a:rPr>
              <a:t>thể</a:t>
            </a:r>
            <a:r>
              <a:rPr lang="en-US" sz="2800" b="1" i="0" u="none" strike="noStrike" cap="none" dirty="0">
                <a:latin typeface="Archivo"/>
              </a:rPr>
              <a:t> </a:t>
            </a:r>
            <a:r>
              <a:rPr lang="en-US" sz="2800" b="1" i="0" u="none" strike="noStrike" cap="none" dirty="0" err="1">
                <a:latin typeface="Archivo"/>
              </a:rPr>
              <a:t>của</a:t>
            </a:r>
            <a:r>
              <a:rPr lang="en-US" sz="2800" b="1" i="0" u="none" strike="noStrike" cap="none" dirty="0">
                <a:latin typeface="Archivo"/>
              </a:rPr>
              <a:t> WBS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734B70-FC15-D4C1-026A-82E5901B6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743122"/>
              </p:ext>
            </p:extLst>
          </p:nvPr>
        </p:nvGraphicFramePr>
        <p:xfrm>
          <a:off x="472201" y="663062"/>
          <a:ext cx="8424000" cy="4164955"/>
        </p:xfrm>
        <a:graphic>
          <a:graphicData uri="http://schemas.openxmlformats.org/drawingml/2006/table">
            <a:tbl>
              <a:tblPr firstRow="1" firstCol="1" bandRow="1">
                <a:tableStyleId>{1DB0AACA-BE87-4FAA-883E-71A35F7A2635}</a:tableStyleId>
              </a:tblPr>
              <a:tblGrid>
                <a:gridCol w="1178480">
                  <a:extLst>
                    <a:ext uri="{9D8B030D-6E8A-4147-A177-3AD203B41FA5}">
                      <a16:colId xmlns:a16="http://schemas.microsoft.com/office/drawing/2014/main" val="908779631"/>
                    </a:ext>
                  </a:extLst>
                </a:gridCol>
                <a:gridCol w="2459511">
                  <a:extLst>
                    <a:ext uri="{9D8B030D-6E8A-4147-A177-3AD203B41FA5}">
                      <a16:colId xmlns:a16="http://schemas.microsoft.com/office/drawing/2014/main" val="3437158237"/>
                    </a:ext>
                  </a:extLst>
                </a:gridCol>
                <a:gridCol w="4786009">
                  <a:extLst>
                    <a:ext uri="{9D8B030D-6E8A-4147-A177-3AD203B41FA5}">
                      <a16:colId xmlns:a16="http://schemas.microsoft.com/office/drawing/2014/main" val="3196194791"/>
                    </a:ext>
                  </a:extLst>
                </a:gridCol>
              </a:tblGrid>
              <a:tr h="2798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Mã cấp cao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Hạng mục chính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Sản phẩm đầu ra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extLst>
                  <a:ext uri="{0D108BD9-81ED-4DB2-BD59-A6C34878D82A}">
                    <a16:rowId xmlns:a16="http://schemas.microsoft.com/office/drawing/2014/main" val="2383612538"/>
                  </a:ext>
                </a:extLst>
              </a:tr>
              <a:tr h="5279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1.0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Khởi tạo dự án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Bản khởi tạo dự án (Project Charter), danh sách thành viên, phân công công việc.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 anchor="ctr"/>
                </a:tc>
                <a:extLst>
                  <a:ext uri="{0D108BD9-81ED-4DB2-BD59-A6C34878D82A}">
                    <a16:rowId xmlns:a16="http://schemas.microsoft.com/office/drawing/2014/main" val="4294240345"/>
                  </a:ext>
                </a:extLst>
              </a:tr>
              <a:tr h="5279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2.0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Phân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tích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yêu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cầu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Tài liệu yêu cầu (Requirements), RTM, biên bản khảo sát người dùng.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 anchor="ctr"/>
                </a:tc>
                <a:extLst>
                  <a:ext uri="{0D108BD9-81ED-4DB2-BD59-A6C34878D82A}">
                    <a16:rowId xmlns:a16="http://schemas.microsoft.com/office/drawing/2014/main" val="1581478218"/>
                  </a:ext>
                </a:extLst>
              </a:tr>
              <a:tr h="505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3.0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Thiết kế hệ thống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Bản thiết kế giao diện (UI/UX), sơ đồ cơ sở dữ liệu (ERD).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extLst>
                  <a:ext uri="{0D108BD9-81ED-4DB2-BD59-A6C34878D82A}">
                    <a16:rowId xmlns:a16="http://schemas.microsoft.com/office/drawing/2014/main" val="1537124682"/>
                  </a:ext>
                </a:extLst>
              </a:tr>
              <a:tr h="9129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4.0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Phát triển ứng dụng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Mã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nguồn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ứng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dụng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được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phát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triển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bằng</a:t>
                      </a:r>
                      <a:r>
                        <a:rPr lang="en-US" sz="1200" dirty="0">
                          <a:effectLst/>
                        </a:rPr>
                        <a:t> ReactJS (frontend) và NodeJS ,</a:t>
                      </a:r>
                      <a:r>
                        <a:rPr lang="en-US" sz="1200" dirty="0" err="1">
                          <a:effectLst/>
                        </a:rPr>
                        <a:t>cùng</a:t>
                      </a:r>
                      <a:r>
                        <a:rPr lang="en-US" sz="1200" dirty="0">
                          <a:effectLst/>
                        </a:rPr>
                        <a:t> dashboard </a:t>
                      </a:r>
                      <a:r>
                        <a:rPr lang="en-US" sz="1200" dirty="0" err="1">
                          <a:effectLst/>
                        </a:rPr>
                        <a:t>thống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kê</a:t>
                      </a:r>
                      <a:r>
                        <a:rPr lang="en-US" sz="1200" dirty="0">
                          <a:effectLst/>
                        </a:rPr>
                        <a:t> chi </a:t>
                      </a:r>
                      <a:r>
                        <a:rPr lang="en-US" sz="1200" dirty="0" err="1">
                          <a:effectLst/>
                        </a:rPr>
                        <a:t>tiêu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trực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quan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bằng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biểu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đồ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extLst>
                  <a:ext uri="{0D108BD9-81ED-4DB2-BD59-A6C34878D82A}">
                    <a16:rowId xmlns:a16="http://schemas.microsoft.com/office/drawing/2014/main" val="127162180"/>
                  </a:ext>
                </a:extLst>
              </a:tr>
              <a:tr h="5279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5.0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Kiểm thử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Báo cáo kiểm thử (unit, integration, UAT), danh sách lỗi fix.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 anchor="ctr"/>
                </a:tc>
                <a:extLst>
                  <a:ext uri="{0D108BD9-81ED-4DB2-BD59-A6C34878D82A}">
                    <a16:rowId xmlns:a16="http://schemas.microsoft.com/office/drawing/2014/main" val="4025439594"/>
                  </a:ext>
                </a:extLst>
              </a:tr>
              <a:tr h="3547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6.0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Triển khai &amp; nghiệm thu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Bản demo online, hướng dẫn sử dụng, báo cáo tổng kết.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extLst>
                  <a:ext uri="{0D108BD9-81ED-4DB2-BD59-A6C34878D82A}">
                    <a16:rowId xmlns:a16="http://schemas.microsoft.com/office/drawing/2014/main" val="667500444"/>
                  </a:ext>
                </a:extLst>
              </a:tr>
              <a:tr h="5279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7.0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Hỗ trợ &amp; bảo trì sau nghiệm thu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Sửa </a:t>
                      </a:r>
                      <a:r>
                        <a:rPr lang="en-US" sz="1200" dirty="0" err="1">
                          <a:effectLst/>
                        </a:rPr>
                        <a:t>lỗi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nhỏ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 err="1">
                          <a:effectLst/>
                        </a:rPr>
                        <a:t>điều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chỉnh</a:t>
                      </a:r>
                      <a:r>
                        <a:rPr lang="en-US" sz="1200" dirty="0">
                          <a:effectLst/>
                        </a:rPr>
                        <a:t> UI, </a:t>
                      </a:r>
                      <a:r>
                        <a:rPr lang="en-US" sz="1200" dirty="0" err="1">
                          <a:effectLst/>
                        </a:rPr>
                        <a:t>cập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nhật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tài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liệu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287" marR="50287" marT="0" marB="0"/>
                </a:tc>
                <a:extLst>
                  <a:ext uri="{0D108BD9-81ED-4DB2-BD59-A6C34878D82A}">
                    <a16:rowId xmlns:a16="http://schemas.microsoft.com/office/drawing/2014/main" val="56933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87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87978-B04C-C0EC-D995-1FAA5600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220767-0493-8BC4-8B1A-6326FB6F9ED4}"/>
              </a:ext>
            </a:extLst>
          </p:cNvPr>
          <p:cNvSpPr txBox="1"/>
          <p:nvPr/>
        </p:nvSpPr>
        <p:spPr>
          <a:xfrm>
            <a:off x="160020" y="390350"/>
            <a:ext cx="6705600" cy="490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dirty="0" err="1">
                <a:latin typeface="Archivo"/>
              </a:rPr>
              <a:t>Bảng</a:t>
            </a:r>
            <a:r>
              <a:rPr lang="en-US" sz="2400" b="1" dirty="0">
                <a:latin typeface="Archivo"/>
              </a:rPr>
              <a:t> WBS (chi </a:t>
            </a:r>
            <a:r>
              <a:rPr lang="en-US" sz="2400" b="1" dirty="0" err="1">
                <a:latin typeface="Archivo"/>
              </a:rPr>
              <a:t>tiết</a:t>
            </a:r>
            <a:r>
              <a:rPr lang="en-US" sz="2400" b="1" dirty="0">
                <a:latin typeface="Archivo"/>
              </a:rPr>
              <a:t>)</a:t>
            </a:r>
            <a:endParaRPr lang="vi-V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38BDE-6518-BA69-AFF6-1D657C88AFE0}"/>
              </a:ext>
            </a:extLst>
          </p:cNvPr>
          <p:cNvSpPr txBox="1"/>
          <p:nvPr/>
        </p:nvSpPr>
        <p:spPr>
          <a:xfrm>
            <a:off x="308610" y="994849"/>
            <a:ext cx="8682990" cy="635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≈ 9.550.000 VNĐ — hợp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demo.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6EBA3F-E86B-2803-58E2-3B98C078E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506826"/>
              </p:ext>
            </p:extLst>
          </p:nvPr>
        </p:nvGraphicFramePr>
        <p:xfrm>
          <a:off x="488521" y="7970632"/>
          <a:ext cx="8323168" cy="1375695"/>
        </p:xfrm>
        <a:graphic>
          <a:graphicData uri="http://schemas.openxmlformats.org/drawingml/2006/table">
            <a:tbl>
              <a:tblPr firstRow="1" firstCol="1" bandRow="1">
                <a:tableStyleId>{1DB0AACA-BE87-4FAA-883E-71A35F7A2635}</a:tableStyleId>
              </a:tblPr>
              <a:tblGrid>
                <a:gridCol w="512400">
                  <a:extLst>
                    <a:ext uri="{9D8B030D-6E8A-4147-A177-3AD203B41FA5}">
                      <a16:colId xmlns:a16="http://schemas.microsoft.com/office/drawing/2014/main" val="71218085"/>
                    </a:ext>
                  </a:extLst>
                </a:gridCol>
                <a:gridCol w="1538785">
                  <a:extLst>
                    <a:ext uri="{9D8B030D-6E8A-4147-A177-3AD203B41FA5}">
                      <a16:colId xmlns:a16="http://schemas.microsoft.com/office/drawing/2014/main" val="1170674995"/>
                    </a:ext>
                  </a:extLst>
                </a:gridCol>
                <a:gridCol w="3078359">
                  <a:extLst>
                    <a:ext uri="{9D8B030D-6E8A-4147-A177-3AD203B41FA5}">
                      <a16:colId xmlns:a16="http://schemas.microsoft.com/office/drawing/2014/main" val="2933431659"/>
                    </a:ext>
                  </a:extLst>
                </a:gridCol>
                <a:gridCol w="820316">
                  <a:extLst>
                    <a:ext uri="{9D8B030D-6E8A-4147-A177-3AD203B41FA5}">
                      <a16:colId xmlns:a16="http://schemas.microsoft.com/office/drawing/2014/main" val="2490419993"/>
                    </a:ext>
                  </a:extLst>
                </a:gridCol>
                <a:gridCol w="923742">
                  <a:extLst>
                    <a:ext uri="{9D8B030D-6E8A-4147-A177-3AD203B41FA5}">
                      <a16:colId xmlns:a16="http://schemas.microsoft.com/office/drawing/2014/main" val="26451125"/>
                    </a:ext>
                  </a:extLst>
                </a:gridCol>
                <a:gridCol w="1449566">
                  <a:extLst>
                    <a:ext uri="{9D8B030D-6E8A-4147-A177-3AD203B41FA5}">
                      <a16:colId xmlns:a16="http://schemas.microsoft.com/office/drawing/2014/main" val="4173327310"/>
                    </a:ext>
                  </a:extLst>
                </a:gridCol>
              </a:tblGrid>
              <a:tr h="2648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4.2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Phát triển máy chủ (Backend)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Xây dựng API bằng NodeJS + Express: xử lý CRUD giao dịch, xác thực người dùng, kết nối MongoDB.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 dirty="0">
                          <a:effectLst/>
                        </a:rPr>
                        <a:t>10</a:t>
                      </a:r>
                      <a:endParaRPr lang="vi-VN" sz="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 dirty="0">
                          <a:effectLst/>
                        </a:rPr>
                        <a:t>1.800.000</a:t>
                      </a:r>
                      <a:endParaRPr lang="vi-VN" sz="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 dirty="0">
                          <a:effectLst/>
                        </a:rPr>
                        <a:t>Dev BE</a:t>
                      </a:r>
                      <a:endParaRPr lang="vi-VN" sz="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2799294107"/>
                  </a:ext>
                </a:extLst>
              </a:tr>
              <a:tr h="1973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4.3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Tích hợp &amp; kiểm thử sơ bộ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 dirty="0" err="1">
                          <a:effectLst/>
                        </a:rPr>
                        <a:t>Kết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nối</a:t>
                      </a:r>
                      <a:r>
                        <a:rPr lang="en-US" sz="400" dirty="0">
                          <a:effectLst/>
                        </a:rPr>
                        <a:t> frontend </a:t>
                      </a:r>
                      <a:r>
                        <a:rPr lang="en-US" sz="400" dirty="0" err="1">
                          <a:effectLst/>
                        </a:rPr>
                        <a:t>với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dữ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liệu</a:t>
                      </a:r>
                      <a:r>
                        <a:rPr lang="en-US" sz="400" dirty="0">
                          <a:effectLst/>
                        </a:rPr>
                        <a:t>, fix </a:t>
                      </a:r>
                      <a:r>
                        <a:rPr lang="en-US" sz="400" dirty="0" err="1">
                          <a:effectLst/>
                        </a:rPr>
                        <a:t>lỗi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giao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diện</a:t>
                      </a:r>
                      <a:r>
                        <a:rPr lang="en-US" sz="400" dirty="0">
                          <a:effectLst/>
                        </a:rPr>
                        <a:t>, </a:t>
                      </a:r>
                      <a:r>
                        <a:rPr lang="en-US" sz="400" dirty="0" err="1">
                          <a:effectLst/>
                        </a:rPr>
                        <a:t>thử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nghiệm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tính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năng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thống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kê</a:t>
                      </a:r>
                      <a:r>
                        <a:rPr lang="en-US" sz="400" dirty="0">
                          <a:effectLst/>
                        </a:rPr>
                        <a:t>.</a:t>
                      </a:r>
                      <a:endParaRPr lang="vi-VN" sz="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3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500.000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Dev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4028161123"/>
                  </a:ext>
                </a:extLst>
              </a:tr>
              <a:tr h="1973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5.1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Viết test case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Soạn danh sách kiểm thử đơn vị (unit test) và tích hợp (integration test).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2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200.000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QA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2821209387"/>
                  </a:ext>
                </a:extLst>
              </a:tr>
              <a:tr h="1297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5.2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Kiểm thử hệ thống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Thực hiện test, ghi nhận kết quả, sửa lỗi và xác nhận lại.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 dirty="0">
                          <a:effectLst/>
                        </a:rPr>
                        <a:t>5</a:t>
                      </a:r>
                      <a:endParaRPr lang="vi-VN" sz="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400.000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QA/Dev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1482985893"/>
                  </a:ext>
                </a:extLst>
              </a:tr>
              <a:tr h="1973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5.3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Kiểm thử chấp nhận người dùng (UAT)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Người dùng thử nghiệm ứng dụng, ghi nhận phản hồi và xác nhận nghiệm thu.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2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300.000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PM/QA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742804620"/>
                  </a:ext>
                </a:extLst>
              </a:tr>
              <a:tr h="1297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6.1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Triển khai demo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Deploy ứng dụng lên Render, Vercel hoặc Netlify để trình diễn.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1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150.000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Dev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759341582"/>
                  </a:ext>
                </a:extLst>
              </a:tr>
              <a:tr h="1297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6.2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Viết tài liệu &amp; báo cáo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Soạn hướng dẫn sử dụng, tổng hợp báo cáo quản lý dự án.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1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250.000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PM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2880322778"/>
                  </a:ext>
                </a:extLst>
              </a:tr>
              <a:tr h="1297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7.1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Hỗ trợ sau nghiệm thu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Sửa lỗi nhỏ, tinh chỉnh UI, hoàn thiện tài liệu bổ sung.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5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>
                          <a:effectLst/>
                        </a:rPr>
                        <a:t>300.000</a:t>
                      </a:r>
                      <a:endParaRPr lang="vi-VN" sz="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 dirty="0">
                          <a:effectLst/>
                        </a:rPr>
                        <a:t>Dev/PM</a:t>
                      </a:r>
                      <a:endParaRPr lang="vi-VN" sz="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397787147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3E6577-99D7-34DA-9C3E-2E629CF12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43850"/>
              </p:ext>
            </p:extLst>
          </p:nvPr>
        </p:nvGraphicFramePr>
        <p:xfrm>
          <a:off x="410416" y="1630792"/>
          <a:ext cx="8323168" cy="32256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12400">
                  <a:extLst>
                    <a:ext uri="{9D8B030D-6E8A-4147-A177-3AD203B41FA5}">
                      <a16:colId xmlns:a16="http://schemas.microsoft.com/office/drawing/2014/main" val="1209795222"/>
                    </a:ext>
                  </a:extLst>
                </a:gridCol>
                <a:gridCol w="1538785">
                  <a:extLst>
                    <a:ext uri="{9D8B030D-6E8A-4147-A177-3AD203B41FA5}">
                      <a16:colId xmlns:a16="http://schemas.microsoft.com/office/drawing/2014/main" val="1316429170"/>
                    </a:ext>
                  </a:extLst>
                </a:gridCol>
                <a:gridCol w="3078359">
                  <a:extLst>
                    <a:ext uri="{9D8B030D-6E8A-4147-A177-3AD203B41FA5}">
                      <a16:colId xmlns:a16="http://schemas.microsoft.com/office/drawing/2014/main" val="2853535707"/>
                    </a:ext>
                  </a:extLst>
                </a:gridCol>
                <a:gridCol w="820316">
                  <a:extLst>
                    <a:ext uri="{9D8B030D-6E8A-4147-A177-3AD203B41FA5}">
                      <a16:colId xmlns:a16="http://schemas.microsoft.com/office/drawing/2014/main" val="527557162"/>
                    </a:ext>
                  </a:extLst>
                </a:gridCol>
                <a:gridCol w="923742">
                  <a:extLst>
                    <a:ext uri="{9D8B030D-6E8A-4147-A177-3AD203B41FA5}">
                      <a16:colId xmlns:a16="http://schemas.microsoft.com/office/drawing/2014/main" val="2747231878"/>
                    </a:ext>
                  </a:extLst>
                </a:gridCol>
                <a:gridCol w="1449566">
                  <a:extLst>
                    <a:ext uri="{9D8B030D-6E8A-4147-A177-3AD203B41FA5}">
                      <a16:colId xmlns:a16="http://schemas.microsoft.com/office/drawing/2014/main" val="729119921"/>
                    </a:ext>
                  </a:extLst>
                </a:gridCol>
              </a:tblGrid>
              <a:tr h="3225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 err="1">
                          <a:effectLst/>
                        </a:rPr>
                        <a:t>Mã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Hạng </a:t>
                      </a:r>
                      <a:r>
                        <a:rPr lang="en-US" sz="900" dirty="0" err="1">
                          <a:effectLst/>
                        </a:rPr>
                        <a:t>mục</a:t>
                      </a:r>
                      <a:r>
                        <a:rPr lang="en-US" sz="900" dirty="0">
                          <a:effectLst/>
                        </a:rPr>
                        <a:t> công </a:t>
                      </a:r>
                      <a:r>
                        <a:rPr lang="en-US" sz="900" dirty="0" err="1">
                          <a:effectLst/>
                        </a:rPr>
                        <a:t>việc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Mô tả chi tiết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Thời lượng (ngày)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Chi phí ước tính (vnd)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Người phụ trách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extLst>
                  <a:ext uri="{0D108BD9-81ED-4DB2-BD59-A6C34878D82A}">
                    <a16:rowId xmlns:a16="http://schemas.microsoft.com/office/drawing/2014/main" val="3362412873"/>
                  </a:ext>
                </a:extLst>
              </a:tr>
              <a:tr h="322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1.1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 err="1">
                          <a:effectLst/>
                        </a:rPr>
                        <a:t>Lập</a:t>
                      </a:r>
                      <a:r>
                        <a:rPr lang="en-US" sz="900" dirty="0">
                          <a:effectLst/>
                        </a:rPr>
                        <a:t> Project Charter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Soạn bản khởi tạo dự án, xác định mục tiêu, phạm vi sơ bộ, vai trò nhóm.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200.000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PM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extLst>
                  <a:ext uri="{0D108BD9-81ED-4DB2-BD59-A6C34878D82A}">
                    <a16:rowId xmlns:a16="http://schemas.microsoft.com/office/drawing/2014/main" val="2614679219"/>
                  </a:ext>
                </a:extLst>
              </a:tr>
              <a:tr h="322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1.2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 err="1">
                          <a:effectLst/>
                        </a:rPr>
                        <a:t>Họp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khởi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động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dự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án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Họp nhóm thống nhất mục tiêu, timeline, deliverables, công cụ (GitHub, Trello, Figma).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150.000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PM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extLst>
                  <a:ext uri="{0D108BD9-81ED-4DB2-BD59-A6C34878D82A}">
                    <a16:rowId xmlns:a16="http://schemas.microsoft.com/office/drawing/2014/main" val="88441858"/>
                  </a:ext>
                </a:extLst>
              </a:tr>
              <a:tr h="322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2.1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Khảo sát người dùng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Thu </a:t>
                      </a:r>
                      <a:r>
                        <a:rPr lang="en-US" sz="900" dirty="0" err="1">
                          <a:effectLst/>
                        </a:rPr>
                        <a:t>thập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hồi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từ</a:t>
                      </a:r>
                      <a:r>
                        <a:rPr lang="en-US" sz="900" dirty="0">
                          <a:effectLst/>
                        </a:rPr>
                        <a:t> 15–20 </a:t>
                      </a:r>
                      <a:r>
                        <a:rPr lang="en-US" sz="900" dirty="0" err="1">
                          <a:effectLst/>
                        </a:rPr>
                        <a:t>người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về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cầu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ghi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chép</a:t>
                      </a:r>
                      <a:r>
                        <a:rPr lang="en-US" sz="900" dirty="0">
                          <a:effectLst/>
                        </a:rPr>
                        <a:t> chi </a:t>
                      </a:r>
                      <a:r>
                        <a:rPr lang="en-US" sz="900" dirty="0" err="1">
                          <a:effectLst/>
                        </a:rPr>
                        <a:t>tiêu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cá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nhân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300.000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BA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extLst>
                  <a:ext uri="{0D108BD9-81ED-4DB2-BD59-A6C34878D82A}">
                    <a16:rowId xmlns:a16="http://schemas.microsoft.com/office/drawing/2014/main" val="76236392"/>
                  </a:ext>
                </a:extLst>
              </a:tr>
              <a:tr h="322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2.2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>
                          <a:effectLst/>
                        </a:rPr>
                        <a:t>Lập tài liệu yêu cầu (Requirement Spec)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900" dirty="0" err="1">
                          <a:effectLst/>
                        </a:rPr>
                        <a:t>Viết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tài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liệu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yêu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cầu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chức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năng</a:t>
                      </a:r>
                      <a:r>
                        <a:rPr lang="fr-FR" sz="900" dirty="0">
                          <a:effectLst/>
                        </a:rPr>
                        <a:t> (</a:t>
                      </a:r>
                      <a:r>
                        <a:rPr lang="fr-FR" sz="900" dirty="0" err="1">
                          <a:effectLst/>
                        </a:rPr>
                        <a:t>đăng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nhập</a:t>
                      </a:r>
                      <a:r>
                        <a:rPr lang="fr-FR" sz="900" dirty="0">
                          <a:effectLst/>
                        </a:rPr>
                        <a:t>, </a:t>
                      </a:r>
                      <a:r>
                        <a:rPr lang="fr-FR" sz="900" dirty="0" err="1">
                          <a:effectLst/>
                        </a:rPr>
                        <a:t>thêm</a:t>
                      </a:r>
                      <a:r>
                        <a:rPr lang="fr-FR" sz="900" dirty="0">
                          <a:effectLst/>
                        </a:rPr>
                        <a:t>/</a:t>
                      </a:r>
                      <a:r>
                        <a:rPr lang="fr-FR" sz="900" dirty="0" err="1">
                          <a:effectLst/>
                        </a:rPr>
                        <a:t>sửa</a:t>
                      </a:r>
                      <a:r>
                        <a:rPr lang="fr-FR" sz="900" dirty="0">
                          <a:effectLst/>
                        </a:rPr>
                        <a:t>/</a:t>
                      </a:r>
                      <a:r>
                        <a:rPr lang="fr-FR" sz="900" dirty="0" err="1">
                          <a:effectLst/>
                        </a:rPr>
                        <a:t>xóa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giao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dịch</a:t>
                      </a:r>
                      <a:r>
                        <a:rPr lang="fr-FR" sz="900" dirty="0">
                          <a:effectLst/>
                        </a:rPr>
                        <a:t>, </a:t>
                      </a:r>
                      <a:r>
                        <a:rPr lang="fr-FR" sz="900" dirty="0" err="1">
                          <a:effectLst/>
                        </a:rPr>
                        <a:t>thống</a:t>
                      </a:r>
                      <a:r>
                        <a:rPr lang="fr-FR" sz="900" dirty="0">
                          <a:effectLst/>
                        </a:rPr>
                        <a:t> </a:t>
                      </a:r>
                      <a:r>
                        <a:rPr lang="fr-FR" sz="900" dirty="0" err="1">
                          <a:effectLst/>
                        </a:rPr>
                        <a:t>kê</a:t>
                      </a:r>
                      <a:r>
                        <a:rPr lang="fr-FR" sz="900" dirty="0">
                          <a:effectLst/>
                        </a:rPr>
                        <a:t>, </a:t>
                      </a:r>
                      <a:r>
                        <a:rPr lang="fr-FR" sz="900" dirty="0" err="1">
                          <a:effectLst/>
                        </a:rPr>
                        <a:t>xuất</a:t>
                      </a:r>
                      <a:r>
                        <a:rPr lang="fr-FR" sz="900" dirty="0">
                          <a:effectLst/>
                        </a:rPr>
                        <a:t> CSV).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400.000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BA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extLst>
                  <a:ext uri="{0D108BD9-81ED-4DB2-BD59-A6C34878D82A}">
                    <a16:rowId xmlns:a16="http://schemas.microsoft.com/office/drawing/2014/main" val="1394641076"/>
                  </a:ext>
                </a:extLst>
              </a:tr>
              <a:tr h="322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2.3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Lập RTM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Xây dựng ma trận truy xuất yêu cầu (RTM) liên kết chức năng với test case.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2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250.000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BA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extLst>
                  <a:ext uri="{0D108BD9-81ED-4DB2-BD59-A6C34878D82A}">
                    <a16:rowId xmlns:a16="http://schemas.microsoft.com/office/drawing/2014/main" val="169149671"/>
                  </a:ext>
                </a:extLst>
              </a:tr>
              <a:tr h="322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3.1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Thiết kế giao diện (UI/UX)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 err="1">
                          <a:effectLst/>
                        </a:rPr>
                        <a:t>Tạo</a:t>
                      </a:r>
                      <a:r>
                        <a:rPr lang="en-US" sz="900" dirty="0">
                          <a:effectLst/>
                        </a:rPr>
                        <a:t> wireframe, mockup, prototype </a:t>
                      </a:r>
                      <a:r>
                        <a:rPr lang="en-US" sz="900" dirty="0" err="1">
                          <a:effectLst/>
                        </a:rPr>
                        <a:t>trên</a:t>
                      </a:r>
                      <a:r>
                        <a:rPr lang="en-US" sz="900" dirty="0">
                          <a:effectLst/>
                        </a:rPr>
                        <a:t> Figma; </a:t>
                      </a:r>
                      <a:r>
                        <a:rPr lang="en-US" sz="900" dirty="0" err="1">
                          <a:effectLst/>
                        </a:rPr>
                        <a:t>trình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bày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với</a:t>
                      </a:r>
                      <a:r>
                        <a:rPr lang="en-US" sz="900" dirty="0">
                          <a:effectLst/>
                        </a:rPr>
                        <a:t> sponsor </a:t>
                      </a:r>
                      <a:r>
                        <a:rPr lang="en-US" sz="900" dirty="0" err="1">
                          <a:effectLst/>
                        </a:rPr>
                        <a:t>duyệt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600.000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Designer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extLst>
                  <a:ext uri="{0D108BD9-81ED-4DB2-BD59-A6C34878D82A}">
                    <a16:rowId xmlns:a16="http://schemas.microsoft.com/office/drawing/2014/main" val="537084991"/>
                  </a:ext>
                </a:extLst>
              </a:tr>
              <a:tr h="322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3.2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Thiết kế cơ sở dữ liệu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 err="1">
                          <a:effectLst/>
                        </a:rPr>
                        <a:t>Tạo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mô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r>
                        <a:rPr lang="en-US" sz="900" dirty="0">
                          <a:effectLst/>
                        </a:rPr>
                        <a:t> ERD và </a:t>
                      </a:r>
                      <a:r>
                        <a:rPr lang="en-US" sz="900" dirty="0" err="1">
                          <a:effectLst/>
                        </a:rPr>
                        <a:t>cấu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trúc</a:t>
                      </a:r>
                      <a:r>
                        <a:rPr lang="en-US" sz="900" dirty="0">
                          <a:effectLst/>
                        </a:rPr>
                        <a:t> JSON/</a:t>
                      </a:r>
                      <a:r>
                        <a:rPr lang="en-US" sz="900" dirty="0" err="1">
                          <a:effectLst/>
                        </a:rPr>
                        <a:t>LocalStorage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các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bảng</a:t>
                      </a:r>
                      <a:r>
                        <a:rPr lang="en-US" sz="900" dirty="0">
                          <a:effectLst/>
                        </a:rPr>
                        <a:t>: Giao </a:t>
                      </a:r>
                      <a:r>
                        <a:rPr lang="en-US" sz="900" dirty="0" err="1">
                          <a:effectLst/>
                        </a:rPr>
                        <a:t>dịch</a:t>
                      </a:r>
                      <a:r>
                        <a:rPr lang="en-US" sz="900" dirty="0">
                          <a:effectLst/>
                        </a:rPr>
                        <a:t>, Danh </a:t>
                      </a:r>
                      <a:r>
                        <a:rPr lang="en-US" sz="900" dirty="0" err="1">
                          <a:effectLst/>
                        </a:rPr>
                        <a:t>mục</a:t>
                      </a:r>
                      <a:r>
                        <a:rPr lang="en-US" sz="900" dirty="0">
                          <a:effectLst/>
                        </a:rPr>
                        <a:t>, </a:t>
                      </a:r>
                      <a:r>
                        <a:rPr lang="en-US" sz="900" dirty="0" err="1">
                          <a:effectLst/>
                        </a:rPr>
                        <a:t>Người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dùng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3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500.000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Dev Lead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1096270850"/>
                  </a:ext>
                </a:extLst>
              </a:tr>
              <a:tr h="322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3.3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Duyệt thiết kế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PM và Sponsor </a:t>
                      </a:r>
                      <a:r>
                        <a:rPr lang="en-US" sz="900" dirty="0" err="1">
                          <a:effectLst/>
                        </a:rPr>
                        <a:t>xem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xét</a:t>
                      </a:r>
                      <a:r>
                        <a:rPr lang="en-US" sz="900" dirty="0">
                          <a:effectLst/>
                        </a:rPr>
                        <a:t>, </a:t>
                      </a:r>
                      <a:r>
                        <a:rPr lang="en-US" sz="900" dirty="0" err="1">
                          <a:effectLst/>
                        </a:rPr>
                        <a:t>chỉnh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sửa</a:t>
                      </a:r>
                      <a:r>
                        <a:rPr lang="en-US" sz="900" dirty="0">
                          <a:effectLst/>
                        </a:rPr>
                        <a:t>, </a:t>
                      </a:r>
                      <a:r>
                        <a:rPr lang="en-US" sz="900" dirty="0" err="1">
                          <a:effectLst/>
                        </a:rPr>
                        <a:t>xác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nhận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hoàn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thiện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thiết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kế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150.000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PM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232692420"/>
                  </a:ext>
                </a:extLst>
              </a:tr>
              <a:tr h="322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4.1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Phát triển giao diện (Frontend)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 err="1">
                          <a:effectLst/>
                        </a:rPr>
                        <a:t>Lập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trình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giao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diện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bằng</a:t>
                      </a:r>
                      <a:r>
                        <a:rPr lang="en-US" sz="900" dirty="0">
                          <a:effectLst/>
                        </a:rPr>
                        <a:t> ReactJS (</a:t>
                      </a:r>
                      <a:r>
                        <a:rPr lang="en-US" sz="900" dirty="0" err="1">
                          <a:effectLst/>
                        </a:rPr>
                        <a:t>hoặc</a:t>
                      </a:r>
                      <a:r>
                        <a:rPr lang="en-US" sz="900" dirty="0">
                          <a:effectLst/>
                        </a:rPr>
                        <a:t> HTML/CSS/JS) form </a:t>
                      </a:r>
                      <a:r>
                        <a:rPr lang="en-US" sz="900" dirty="0" err="1">
                          <a:effectLst/>
                        </a:rPr>
                        <a:t>thêm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giao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dịch</a:t>
                      </a:r>
                      <a:r>
                        <a:rPr lang="en-US" sz="900" dirty="0">
                          <a:effectLst/>
                        </a:rPr>
                        <a:t>, </a:t>
                      </a:r>
                      <a:r>
                        <a:rPr lang="en-US" sz="900" dirty="0" err="1">
                          <a:effectLst/>
                        </a:rPr>
                        <a:t>danh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sách</a:t>
                      </a:r>
                      <a:r>
                        <a:rPr lang="en-US" sz="900" dirty="0">
                          <a:effectLst/>
                        </a:rPr>
                        <a:t> chi </a:t>
                      </a:r>
                      <a:r>
                        <a:rPr lang="en-US" sz="900" dirty="0" err="1">
                          <a:effectLst/>
                        </a:rPr>
                        <a:t>tiêu</a:t>
                      </a:r>
                      <a:r>
                        <a:rPr lang="en-US" sz="900" dirty="0">
                          <a:effectLst/>
                        </a:rPr>
                        <a:t>, dashboard.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10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1.500.000</a:t>
                      </a:r>
                      <a:endParaRPr lang="vi-VN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Dev FE</a:t>
                      </a:r>
                      <a:endParaRPr lang="vi-VN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216895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17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224A-6043-4222-0206-0AC45B8C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A6BF88-C8FA-A4DB-28BB-8F8A31DEF293}"/>
              </a:ext>
            </a:extLst>
          </p:cNvPr>
          <p:cNvSpPr txBox="1"/>
          <p:nvPr/>
        </p:nvSpPr>
        <p:spPr>
          <a:xfrm>
            <a:off x="160020" y="390350"/>
            <a:ext cx="6705600" cy="490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dirty="0" err="1">
                <a:latin typeface="Archivo"/>
              </a:rPr>
              <a:t>Bảng</a:t>
            </a:r>
            <a:r>
              <a:rPr lang="en-US" sz="2400" b="1" dirty="0">
                <a:latin typeface="Archivo"/>
              </a:rPr>
              <a:t> WBS (chi </a:t>
            </a:r>
            <a:r>
              <a:rPr lang="en-US" sz="2400" b="1" dirty="0" err="1">
                <a:latin typeface="Archivo"/>
              </a:rPr>
              <a:t>tiết</a:t>
            </a:r>
            <a:r>
              <a:rPr lang="en-US" sz="2400" b="1" dirty="0">
                <a:latin typeface="Archivo"/>
              </a:rPr>
              <a:t>)</a:t>
            </a:r>
            <a:endParaRPr lang="vi-V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3B1E7-B704-2F19-D5F3-6D1CA2AF1BED}"/>
              </a:ext>
            </a:extLst>
          </p:cNvPr>
          <p:cNvSpPr txBox="1"/>
          <p:nvPr/>
        </p:nvSpPr>
        <p:spPr>
          <a:xfrm>
            <a:off x="308610" y="994849"/>
            <a:ext cx="8682990" cy="635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≈ 9.550.000 VNĐ — hợp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demo.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2EFCA0-FCE0-34CA-183A-C09AB6DA5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6275"/>
              </p:ext>
            </p:extLst>
          </p:nvPr>
        </p:nvGraphicFramePr>
        <p:xfrm>
          <a:off x="488520" y="1630792"/>
          <a:ext cx="8404019" cy="3192670"/>
        </p:xfrm>
        <a:graphic>
          <a:graphicData uri="http://schemas.openxmlformats.org/drawingml/2006/table">
            <a:tbl>
              <a:tblPr firstRow="1" firstCol="1" bandRow="1">
                <a:tableStyleId>{1DB0AACA-BE87-4FAA-883E-71A35F7A2635}</a:tableStyleId>
              </a:tblPr>
              <a:tblGrid>
                <a:gridCol w="517377">
                  <a:extLst>
                    <a:ext uri="{9D8B030D-6E8A-4147-A177-3AD203B41FA5}">
                      <a16:colId xmlns:a16="http://schemas.microsoft.com/office/drawing/2014/main" val="71218085"/>
                    </a:ext>
                  </a:extLst>
                </a:gridCol>
                <a:gridCol w="1553733">
                  <a:extLst>
                    <a:ext uri="{9D8B030D-6E8A-4147-A177-3AD203B41FA5}">
                      <a16:colId xmlns:a16="http://schemas.microsoft.com/office/drawing/2014/main" val="1170674995"/>
                    </a:ext>
                  </a:extLst>
                </a:gridCol>
                <a:gridCol w="3269670">
                  <a:extLst>
                    <a:ext uri="{9D8B030D-6E8A-4147-A177-3AD203B41FA5}">
                      <a16:colId xmlns:a16="http://schemas.microsoft.com/office/drawing/2014/main" val="2933431659"/>
                    </a:ext>
                  </a:extLst>
                </a:gridCol>
                <a:gridCol w="666877">
                  <a:extLst>
                    <a:ext uri="{9D8B030D-6E8A-4147-A177-3AD203B41FA5}">
                      <a16:colId xmlns:a16="http://schemas.microsoft.com/office/drawing/2014/main" val="2490419993"/>
                    </a:ext>
                  </a:extLst>
                </a:gridCol>
                <a:gridCol w="932715">
                  <a:extLst>
                    <a:ext uri="{9D8B030D-6E8A-4147-A177-3AD203B41FA5}">
                      <a16:colId xmlns:a16="http://schemas.microsoft.com/office/drawing/2014/main" val="26451125"/>
                    </a:ext>
                  </a:extLst>
                </a:gridCol>
                <a:gridCol w="1463647">
                  <a:extLst>
                    <a:ext uri="{9D8B030D-6E8A-4147-A177-3AD203B41FA5}">
                      <a16:colId xmlns:a16="http://schemas.microsoft.com/office/drawing/2014/main" val="4173327310"/>
                    </a:ext>
                  </a:extLst>
                </a:gridCol>
              </a:tblGrid>
              <a:tr h="4268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4.2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 err="1">
                          <a:effectLst/>
                        </a:rPr>
                        <a:t>Phát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triển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máy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chủ</a:t>
                      </a:r>
                      <a:r>
                        <a:rPr lang="en-US" sz="1000" dirty="0">
                          <a:effectLst/>
                        </a:rPr>
                        <a:t> (Backend)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 err="1">
                          <a:effectLst/>
                        </a:rPr>
                        <a:t>Xây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dựng</a:t>
                      </a:r>
                      <a:r>
                        <a:rPr lang="en-US" sz="1000" dirty="0">
                          <a:effectLst/>
                        </a:rPr>
                        <a:t> API </a:t>
                      </a:r>
                      <a:r>
                        <a:rPr lang="en-US" sz="1000" dirty="0" err="1">
                          <a:effectLst/>
                        </a:rPr>
                        <a:t>bằng</a:t>
                      </a:r>
                      <a:r>
                        <a:rPr lang="en-US" sz="1000" dirty="0">
                          <a:effectLst/>
                        </a:rPr>
                        <a:t> NodeJS + Express: </a:t>
                      </a:r>
                      <a:r>
                        <a:rPr lang="en-US" sz="1000" dirty="0" err="1">
                          <a:effectLst/>
                        </a:rPr>
                        <a:t>xử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lý</a:t>
                      </a:r>
                      <a:r>
                        <a:rPr lang="en-US" sz="1000" dirty="0">
                          <a:effectLst/>
                        </a:rPr>
                        <a:t> CRUD </a:t>
                      </a:r>
                      <a:r>
                        <a:rPr lang="en-US" sz="1000" dirty="0" err="1">
                          <a:effectLst/>
                        </a:rPr>
                        <a:t>giao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dịch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xác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thực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người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dùng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kết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nối</a:t>
                      </a:r>
                      <a:r>
                        <a:rPr lang="en-US" sz="1000" dirty="0">
                          <a:effectLst/>
                        </a:rPr>
                        <a:t> MongoDB.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1.800.000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Dev BE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2799294107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4.3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 err="1">
                          <a:effectLst/>
                        </a:rPr>
                        <a:t>Tích</a:t>
                      </a:r>
                      <a:r>
                        <a:rPr lang="en-US" sz="1000" dirty="0">
                          <a:effectLst/>
                        </a:rPr>
                        <a:t> hợp &amp; </a:t>
                      </a:r>
                      <a:r>
                        <a:rPr lang="en-US" sz="1000" dirty="0" err="1">
                          <a:effectLst/>
                        </a:rPr>
                        <a:t>kiểm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sơ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bộ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 err="1">
                          <a:effectLst/>
                        </a:rPr>
                        <a:t>Kết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nối</a:t>
                      </a:r>
                      <a:r>
                        <a:rPr lang="en-US" sz="1000" dirty="0">
                          <a:effectLst/>
                        </a:rPr>
                        <a:t> frontend </a:t>
                      </a:r>
                      <a:r>
                        <a:rPr lang="en-US" sz="1000" dirty="0" err="1">
                          <a:effectLst/>
                        </a:rPr>
                        <a:t>với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dữ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liệu</a:t>
                      </a:r>
                      <a:r>
                        <a:rPr lang="en-US" sz="1000" dirty="0">
                          <a:effectLst/>
                        </a:rPr>
                        <a:t>, fix </a:t>
                      </a:r>
                      <a:r>
                        <a:rPr lang="en-US" sz="1000" dirty="0" err="1">
                          <a:effectLst/>
                        </a:rPr>
                        <a:t>lỗi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giao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diện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thử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nghiệm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tính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năng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thống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kê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500.000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Dev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4028161123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5.1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Viết test case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 err="1">
                          <a:effectLst/>
                        </a:rPr>
                        <a:t>Soạn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danh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sách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kiểm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đơn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vị</a:t>
                      </a:r>
                      <a:r>
                        <a:rPr lang="en-US" sz="1000" dirty="0">
                          <a:effectLst/>
                        </a:rPr>
                        <a:t> (unit test) và </a:t>
                      </a:r>
                      <a:r>
                        <a:rPr lang="en-US" sz="1000" dirty="0" err="1">
                          <a:effectLst/>
                        </a:rPr>
                        <a:t>tích</a:t>
                      </a:r>
                      <a:r>
                        <a:rPr lang="en-US" sz="1000" dirty="0">
                          <a:effectLst/>
                        </a:rPr>
                        <a:t> hợp (integration test).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QA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2821209387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5.2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Kiểm thử hệ thống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 err="1">
                          <a:effectLst/>
                        </a:rPr>
                        <a:t>Thực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hiện</a:t>
                      </a:r>
                      <a:r>
                        <a:rPr lang="en-US" sz="1000" dirty="0">
                          <a:effectLst/>
                        </a:rPr>
                        <a:t> test, </a:t>
                      </a:r>
                      <a:r>
                        <a:rPr lang="en-US" sz="1000" dirty="0" err="1">
                          <a:effectLst/>
                        </a:rPr>
                        <a:t>ghi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nhận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kết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quả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sửa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lỗi</a:t>
                      </a:r>
                      <a:r>
                        <a:rPr lang="en-US" sz="1000" dirty="0">
                          <a:effectLst/>
                        </a:rPr>
                        <a:t> và </a:t>
                      </a:r>
                      <a:r>
                        <a:rPr lang="en-US" sz="1000" dirty="0" err="1">
                          <a:effectLst/>
                        </a:rPr>
                        <a:t>xác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nhận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lại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400.000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QA/Dev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1482985893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5.3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Kiểm thử chấp nhận người dùng (UAT)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 err="1">
                          <a:effectLst/>
                        </a:rPr>
                        <a:t>Người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dùng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thử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nghiệm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ứng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dụng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ghi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nhận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phản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hồi</a:t>
                      </a:r>
                      <a:r>
                        <a:rPr lang="en-US" sz="1000" dirty="0">
                          <a:effectLst/>
                        </a:rPr>
                        <a:t> và </a:t>
                      </a:r>
                      <a:r>
                        <a:rPr lang="en-US" sz="1000" dirty="0" err="1">
                          <a:effectLst/>
                        </a:rPr>
                        <a:t>xác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nhận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nghiệm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thu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300.000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PM/QA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742804620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6.1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Triển khai demo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Deploy ứng dụng lên Render, Vercel hoặc Netlify để trình diễn.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150.000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Dev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759341582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6.2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Viết tài liệu &amp; báo cáo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Soạn hướng dẫn sử dụng, tổng hợp báo cáo quản lý dự án.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250.000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PM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2880322778"/>
                  </a:ext>
                </a:extLst>
              </a:tr>
              <a:tr h="2044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7.1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Hỗ trợ sau nghiệm thu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Sửa lỗi nhỏ, tinh chỉnh UI, hoàn thiện tài liệu bổ sung.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vi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dirty="0">
                          <a:effectLst/>
                        </a:rPr>
                        <a:t>Dev/PM</a:t>
                      </a:r>
                      <a:endParaRPr lang="vi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340" marR="20340" marT="0" marB="0" anchor="ctr"/>
                </a:tc>
                <a:extLst>
                  <a:ext uri="{0D108BD9-81ED-4DB2-BD59-A6C34878D82A}">
                    <a16:rowId xmlns:a16="http://schemas.microsoft.com/office/drawing/2014/main" val="3977871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51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54C834D7-0A4F-695A-5679-2754110A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5">
            <a:extLst>
              <a:ext uri="{FF2B5EF4-FFF2-40B4-BE49-F238E27FC236}">
                <a16:creationId xmlns:a16="http://schemas.microsoft.com/office/drawing/2014/main" id="{DE84BA9C-A4BF-2AE3-5672-8F72D0548D9F}"/>
              </a:ext>
            </a:extLst>
          </p:cNvPr>
          <p:cNvCxnSpPr/>
          <p:nvPr/>
        </p:nvCxnSpPr>
        <p:spPr>
          <a:xfrm rot="10800000">
            <a:off x="644740" y="4652134"/>
            <a:ext cx="42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5">
            <a:extLst>
              <a:ext uri="{FF2B5EF4-FFF2-40B4-BE49-F238E27FC236}">
                <a16:creationId xmlns:a16="http://schemas.microsoft.com/office/drawing/2014/main" id="{11D57DEA-3227-F295-E169-AB2E32EACB48}"/>
              </a:ext>
            </a:extLst>
          </p:cNvPr>
          <p:cNvCxnSpPr/>
          <p:nvPr/>
        </p:nvCxnSpPr>
        <p:spPr>
          <a:xfrm rot="10800000">
            <a:off x="644740" y="785121"/>
            <a:ext cx="714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57;p31">
            <a:extLst>
              <a:ext uri="{FF2B5EF4-FFF2-40B4-BE49-F238E27FC236}">
                <a16:creationId xmlns:a16="http://schemas.microsoft.com/office/drawing/2014/main" id="{E2D678CB-3630-5967-9B39-E6C73AD32183}"/>
              </a:ext>
            </a:extLst>
          </p:cNvPr>
          <p:cNvSpPr txBox="1">
            <a:spLocks/>
          </p:cNvSpPr>
          <p:nvPr/>
        </p:nvSpPr>
        <p:spPr>
          <a:xfrm>
            <a:off x="7785940" y="374075"/>
            <a:ext cx="970133" cy="759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000" dirty="0"/>
              <a:t>03</a:t>
            </a:r>
          </a:p>
        </p:txBody>
      </p:sp>
      <p:sp>
        <p:nvSpPr>
          <p:cNvPr id="5" name="Google Shape;156;p31">
            <a:extLst>
              <a:ext uri="{FF2B5EF4-FFF2-40B4-BE49-F238E27FC236}">
                <a16:creationId xmlns:a16="http://schemas.microsoft.com/office/drawing/2014/main" id="{D71C4290-8B55-16AE-A7A2-A2F6E3585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6200" y="1368981"/>
            <a:ext cx="4024243" cy="237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LỰA CHỌN </a:t>
            </a:r>
            <a:b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</a:b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PHƯƠNG ÁN </a:t>
            </a:r>
            <a:b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</a:b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ĐẦU TƯ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pic>
        <p:nvPicPr>
          <p:cNvPr id="9" name="Picture 8" descr="A group of people around a table&#10;&#10;AI-generated content may be incorrect.">
            <a:extLst>
              <a:ext uri="{FF2B5EF4-FFF2-40B4-BE49-F238E27FC236}">
                <a16:creationId xmlns:a16="http://schemas.microsoft.com/office/drawing/2014/main" id="{B30F85ED-7A89-F2B8-02E9-66081BF0ED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4739" y="933686"/>
            <a:ext cx="2763478" cy="35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0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0D4EB8AA-4D2F-410B-4DAB-4FE4C70B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8E1B60-4448-C87D-92C6-9538F306DA3F}"/>
              </a:ext>
            </a:extLst>
          </p:cNvPr>
          <p:cNvSpPr txBox="1"/>
          <p:nvPr/>
        </p:nvSpPr>
        <p:spPr>
          <a:xfrm>
            <a:off x="205740" y="245555"/>
            <a:ext cx="8766810" cy="161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  <a:effectLst/>
                <a:latin typeface="Archivo"/>
                <a:ea typeface="Times New Roman" panose="02020603050405020304" pitchFamily="18" charset="0"/>
              </a:rPr>
              <a:t>Thời</a:t>
            </a:r>
            <a:r>
              <a:rPr lang="en-US" sz="2800" b="1" dirty="0">
                <a:solidFill>
                  <a:schemeClr val="tx1"/>
                </a:solidFill>
                <a:effectLst/>
                <a:latin typeface="Archivo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effectLst/>
                <a:latin typeface="Archivo"/>
                <a:ea typeface="Times New Roman" panose="02020603050405020304" pitchFamily="18" charset="0"/>
              </a:rPr>
              <a:t>gian</a:t>
            </a:r>
            <a:r>
              <a:rPr lang="en-US" sz="2800" b="1" dirty="0">
                <a:solidFill>
                  <a:schemeClr val="tx1"/>
                </a:solidFill>
                <a:effectLst/>
                <a:latin typeface="Archivo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effectLst/>
                <a:latin typeface="Archivo"/>
                <a:ea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tx1"/>
                </a:solidFill>
                <a:effectLst/>
                <a:latin typeface="Archivo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effectLst/>
                <a:latin typeface="Archivo"/>
                <a:ea typeface="Times New Roman" panose="02020603050405020304" pitchFamily="18" charset="0"/>
              </a:rPr>
              <a:t>triển</a:t>
            </a:r>
            <a:r>
              <a:rPr lang="en-US" sz="2800" b="1" dirty="0">
                <a:solidFill>
                  <a:schemeClr val="tx1"/>
                </a:solidFill>
                <a:effectLst/>
                <a:latin typeface="Archivo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600" dirty="0"/>
              <a:t>Tổng thời gian dự kiến để hoàn thành dự án là 8 tuần, được chia thành các giai đoạn cụ thể như sau:</a:t>
            </a:r>
            <a:r>
              <a:rPr lang="vi-VN" sz="2000" dirty="0"/>
              <a:t> </a:t>
            </a:r>
            <a:br>
              <a:rPr lang="vi-VN" sz="1800" dirty="0"/>
            </a:br>
            <a:endParaRPr lang="vi-VN" sz="1800" dirty="0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12FFDD9-953D-BF4A-BDF7-3397CD29D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505040"/>
              </p:ext>
            </p:extLst>
          </p:nvPr>
        </p:nvGraphicFramePr>
        <p:xfrm>
          <a:off x="171451" y="1481644"/>
          <a:ext cx="8766810" cy="3416301"/>
        </p:xfrm>
        <a:graphic>
          <a:graphicData uri="http://schemas.openxmlformats.org/drawingml/2006/table">
            <a:tbl>
              <a:tblPr firstRow="1" firstCol="1" bandRow="1">
                <a:tableStyleId>{1DB0AACA-BE87-4FAA-883E-71A35F7A2635}</a:tableStyleId>
              </a:tblPr>
              <a:tblGrid>
                <a:gridCol w="2343149">
                  <a:extLst>
                    <a:ext uri="{9D8B030D-6E8A-4147-A177-3AD203B41FA5}">
                      <a16:colId xmlns:a16="http://schemas.microsoft.com/office/drawing/2014/main" val="2899057388"/>
                    </a:ext>
                  </a:extLst>
                </a:gridCol>
                <a:gridCol w="1948829">
                  <a:extLst>
                    <a:ext uri="{9D8B030D-6E8A-4147-A177-3AD203B41FA5}">
                      <a16:colId xmlns:a16="http://schemas.microsoft.com/office/drawing/2014/main" val="4279646509"/>
                    </a:ext>
                  </a:extLst>
                </a:gridCol>
                <a:gridCol w="4474832">
                  <a:extLst>
                    <a:ext uri="{9D8B030D-6E8A-4147-A177-3AD203B41FA5}">
                      <a16:colId xmlns:a16="http://schemas.microsoft.com/office/drawing/2014/main" val="3071140333"/>
                    </a:ext>
                  </a:extLst>
                </a:gridCol>
              </a:tblGrid>
              <a:tr h="652633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600" b="1" dirty="0">
                          <a:effectLst/>
                        </a:rPr>
                        <a:t>Giai </a:t>
                      </a:r>
                      <a:r>
                        <a:rPr lang="en-US" sz="1600" b="1" dirty="0" err="1">
                          <a:effectLst/>
                        </a:rPr>
                        <a:t>đoạn</a:t>
                      </a:r>
                      <a:endParaRPr lang="vi-VN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600" b="1" dirty="0" err="1">
                          <a:effectLst/>
                        </a:rPr>
                        <a:t>Thời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gian</a:t>
                      </a:r>
                      <a:endParaRPr lang="vi-VN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dirty="0" err="1">
                          <a:effectLst/>
                        </a:rPr>
                        <a:t>Nội</a:t>
                      </a:r>
                      <a:r>
                        <a:rPr lang="en-US" sz="1600" b="1" dirty="0">
                          <a:effectLst/>
                        </a:rPr>
                        <a:t> dung công </a:t>
                      </a:r>
                      <a:r>
                        <a:rPr lang="en-US" sz="1600" b="1" dirty="0" err="1">
                          <a:effectLst/>
                        </a:rPr>
                        <a:t>việc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chính</a:t>
                      </a:r>
                      <a:endParaRPr lang="vi-VN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extLst>
                  <a:ext uri="{0D108BD9-81ED-4DB2-BD59-A6C34878D82A}">
                    <a16:rowId xmlns:a16="http://schemas.microsoft.com/office/drawing/2014/main" val="3252237276"/>
                  </a:ext>
                </a:extLst>
              </a:tr>
              <a:tr h="652633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 dirty="0">
                          <a:effectLst/>
                        </a:rPr>
                        <a:t>1. </a:t>
                      </a:r>
                      <a:r>
                        <a:rPr lang="en-US" sz="1200" dirty="0" err="1">
                          <a:effectLst/>
                        </a:rPr>
                        <a:t>Khởi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động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dự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án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 dirty="0">
                          <a:effectLst/>
                        </a:rPr>
                        <a:t>1 </a:t>
                      </a:r>
                      <a:r>
                        <a:rPr lang="en-US" sz="1200" dirty="0" err="1">
                          <a:effectLst/>
                        </a:rPr>
                        <a:t>tuần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Xác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định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yêu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cầu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 err="1">
                          <a:effectLst/>
                        </a:rPr>
                        <a:t>mục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tiêu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 err="1">
                          <a:effectLst/>
                        </a:rPr>
                        <a:t>phạm</a:t>
                      </a:r>
                      <a:r>
                        <a:rPr lang="en-US" sz="1200" dirty="0">
                          <a:effectLst/>
                        </a:rPr>
                        <a:t> vi </a:t>
                      </a:r>
                      <a:r>
                        <a:rPr lang="en-US" sz="1200" dirty="0" err="1">
                          <a:effectLst/>
                        </a:rPr>
                        <a:t>dự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án</a:t>
                      </a:r>
                      <a:r>
                        <a:rPr lang="en-US" sz="1200" dirty="0">
                          <a:effectLst/>
                        </a:rPr>
                        <a:t>; </a:t>
                      </a:r>
                      <a:r>
                        <a:rPr lang="en-US" sz="1200" dirty="0" err="1">
                          <a:effectLst/>
                        </a:rPr>
                        <a:t>phân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tích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đối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tượng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người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dùng</a:t>
                      </a:r>
                      <a:r>
                        <a:rPr lang="en-US" sz="1200" dirty="0">
                          <a:effectLst/>
                        </a:rPr>
                        <a:t> và </a:t>
                      </a:r>
                      <a:r>
                        <a:rPr lang="en-US" sz="1200" dirty="0" err="1">
                          <a:effectLst/>
                        </a:rPr>
                        <a:t>lập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kế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hoạch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tổng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thể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extLst>
                  <a:ext uri="{0D108BD9-81ED-4DB2-BD59-A6C34878D82A}">
                    <a16:rowId xmlns:a16="http://schemas.microsoft.com/office/drawing/2014/main" val="2381953330"/>
                  </a:ext>
                </a:extLst>
              </a:tr>
              <a:tr h="652633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>
                          <a:effectLst/>
                        </a:rPr>
                        <a:t>2. Thiết kế hệ thống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 dirty="0">
                          <a:effectLst/>
                        </a:rPr>
                        <a:t>2 </a:t>
                      </a:r>
                      <a:r>
                        <a:rPr lang="en-US" sz="1200" dirty="0" err="1">
                          <a:effectLst/>
                        </a:rPr>
                        <a:t>tuần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Thiết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kế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giao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diện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trên</a:t>
                      </a:r>
                      <a:r>
                        <a:rPr lang="en-US" sz="1200" dirty="0">
                          <a:effectLst/>
                        </a:rPr>
                        <a:t> Figma, </a:t>
                      </a:r>
                      <a:r>
                        <a:rPr lang="en-US" sz="1200" dirty="0" err="1">
                          <a:effectLst/>
                        </a:rPr>
                        <a:t>xây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dựng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sơ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đồ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luồng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dữ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liệu</a:t>
                      </a:r>
                      <a:r>
                        <a:rPr lang="en-US" sz="1200" dirty="0">
                          <a:effectLst/>
                        </a:rPr>
                        <a:t> (DFD), </a:t>
                      </a:r>
                      <a:r>
                        <a:rPr lang="en-US" sz="1200" dirty="0" err="1">
                          <a:effectLst/>
                        </a:rPr>
                        <a:t>mô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hình</a:t>
                      </a:r>
                      <a:r>
                        <a:rPr lang="en-US" sz="1200" dirty="0">
                          <a:effectLst/>
                        </a:rPr>
                        <a:t> ERD và </a:t>
                      </a:r>
                      <a:r>
                        <a:rPr lang="en-US" sz="1200" dirty="0" err="1">
                          <a:effectLst/>
                        </a:rPr>
                        <a:t>kiến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trúc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hệ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thống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extLst>
                  <a:ext uri="{0D108BD9-81ED-4DB2-BD59-A6C34878D82A}">
                    <a16:rowId xmlns:a16="http://schemas.microsoft.com/office/drawing/2014/main" val="639886930"/>
                  </a:ext>
                </a:extLst>
              </a:tr>
              <a:tr h="486134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>
                          <a:effectLst/>
                        </a:rPr>
                        <a:t>3. Phát triển chức năng chính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 dirty="0">
                          <a:effectLst/>
                        </a:rPr>
                        <a:t>3 </a:t>
                      </a:r>
                      <a:r>
                        <a:rPr lang="en-US" sz="1200" dirty="0" err="1">
                          <a:effectLst/>
                        </a:rPr>
                        <a:t>tuần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Xây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dựng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các</a:t>
                      </a:r>
                      <a:r>
                        <a:rPr lang="en-US" sz="1200" dirty="0">
                          <a:effectLst/>
                        </a:rPr>
                        <a:t> module: </a:t>
                      </a:r>
                      <a:r>
                        <a:rPr lang="en-US" sz="1200" dirty="0" err="1">
                          <a:effectLst/>
                        </a:rPr>
                        <a:t>đăng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nhập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 err="1">
                          <a:effectLst/>
                        </a:rPr>
                        <a:t>quản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lý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thu</a:t>
                      </a:r>
                      <a:r>
                        <a:rPr lang="en-US" sz="1200" dirty="0">
                          <a:effectLst/>
                        </a:rPr>
                        <a:t>–chi, </a:t>
                      </a:r>
                      <a:r>
                        <a:rPr lang="en-US" sz="1200" dirty="0" err="1">
                          <a:effectLst/>
                        </a:rPr>
                        <a:t>thống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kê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 err="1">
                          <a:effectLst/>
                        </a:rPr>
                        <a:t>báo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cáo</a:t>
                      </a:r>
                      <a:r>
                        <a:rPr lang="en-US" sz="1200" dirty="0">
                          <a:effectLst/>
                        </a:rPr>
                        <a:t>, và </a:t>
                      </a:r>
                      <a:r>
                        <a:rPr lang="en-US" sz="1200" dirty="0" err="1">
                          <a:effectLst/>
                        </a:rPr>
                        <a:t>cài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đặt</a:t>
                      </a:r>
                      <a:r>
                        <a:rPr lang="en-US" sz="1200" dirty="0">
                          <a:effectLst/>
                        </a:rPr>
                        <a:t> RESTful API.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extLst>
                  <a:ext uri="{0D108BD9-81ED-4DB2-BD59-A6C34878D82A}">
                    <a16:rowId xmlns:a16="http://schemas.microsoft.com/office/drawing/2014/main" val="2621218600"/>
                  </a:ext>
                </a:extLst>
              </a:tr>
              <a:tr h="486134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>
                          <a:effectLst/>
                        </a:rPr>
                        <a:t>4. Kiểm thử &amp; hiệu chỉnh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 dirty="0">
                          <a:effectLst/>
                        </a:rPr>
                        <a:t>1 </a:t>
                      </a:r>
                      <a:r>
                        <a:rPr lang="en-US" sz="1200" dirty="0" err="1">
                          <a:effectLst/>
                        </a:rPr>
                        <a:t>tuần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Thực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hiện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kiểm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thử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chức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năng</a:t>
                      </a:r>
                      <a:r>
                        <a:rPr lang="en-US" sz="1200" dirty="0">
                          <a:effectLst/>
                        </a:rPr>
                        <a:t> (Function Test), </a:t>
                      </a:r>
                      <a:r>
                        <a:rPr lang="en-US" sz="1200" dirty="0" err="1">
                          <a:effectLst/>
                        </a:rPr>
                        <a:t>kiểm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thử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giao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diện</a:t>
                      </a:r>
                      <a:r>
                        <a:rPr lang="en-US" sz="1200" dirty="0">
                          <a:effectLst/>
                        </a:rPr>
                        <a:t> và </a:t>
                      </a:r>
                      <a:r>
                        <a:rPr lang="en-US" sz="1200" dirty="0" err="1">
                          <a:effectLst/>
                        </a:rPr>
                        <a:t>sửa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lỗi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phát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sinh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extLst>
                  <a:ext uri="{0D108BD9-81ED-4DB2-BD59-A6C34878D82A}">
                    <a16:rowId xmlns:a16="http://schemas.microsoft.com/office/drawing/2014/main" val="2688621757"/>
                  </a:ext>
                </a:extLst>
              </a:tr>
              <a:tr h="486134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>
                          <a:effectLst/>
                        </a:rPr>
                        <a:t>5. Triển khai &amp; hướng dẫn sử dụng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buNone/>
                      </a:pPr>
                      <a:r>
                        <a:rPr lang="en-US" sz="1200">
                          <a:effectLst/>
                        </a:rPr>
                        <a:t>1 tuần</a:t>
                      </a:r>
                      <a:endParaRPr lang="vi-V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Triển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khai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ứng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dụng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lên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môi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trường</a:t>
                      </a:r>
                      <a:r>
                        <a:rPr lang="en-US" sz="1200" dirty="0">
                          <a:effectLst/>
                        </a:rPr>
                        <a:t> web (</a:t>
                      </a:r>
                      <a:r>
                        <a:rPr lang="en-US" sz="1200" dirty="0" err="1">
                          <a:effectLst/>
                        </a:rPr>
                        <a:t>Vercel</a:t>
                      </a:r>
                      <a:r>
                        <a:rPr lang="en-US" sz="1200" dirty="0">
                          <a:effectLst/>
                        </a:rPr>
                        <a:t>/Render), </a:t>
                      </a:r>
                      <a:r>
                        <a:rPr lang="en-US" sz="1200" dirty="0" err="1">
                          <a:effectLst/>
                        </a:rPr>
                        <a:t>kiểm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vận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hành</a:t>
                      </a:r>
                      <a:r>
                        <a:rPr lang="en-US" sz="1200" dirty="0">
                          <a:effectLst/>
                        </a:rPr>
                        <a:t> và </a:t>
                      </a:r>
                      <a:r>
                        <a:rPr lang="en-US" sz="1200" dirty="0" err="1">
                          <a:effectLst/>
                        </a:rPr>
                        <a:t>bàn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giao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vi-V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0117" marR="50117" marT="0" marB="0" anchor="ctr"/>
                </a:tc>
                <a:extLst>
                  <a:ext uri="{0D108BD9-81ED-4DB2-BD59-A6C34878D82A}">
                    <a16:rowId xmlns:a16="http://schemas.microsoft.com/office/drawing/2014/main" val="40204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86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558A8C11-6DAA-1310-CB1A-C5F20E2EE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07C722A-05A4-83E7-06FB-BB2EA6E02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43367"/>
              </p:ext>
            </p:extLst>
          </p:nvPr>
        </p:nvGraphicFramePr>
        <p:xfrm>
          <a:off x="629661" y="921330"/>
          <a:ext cx="8147196" cy="2090684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1697903">
                  <a:extLst>
                    <a:ext uri="{9D8B030D-6E8A-4147-A177-3AD203B41FA5}">
                      <a16:colId xmlns:a16="http://schemas.microsoft.com/office/drawing/2014/main" val="3129173061"/>
                    </a:ext>
                  </a:extLst>
                </a:gridCol>
                <a:gridCol w="2375695">
                  <a:extLst>
                    <a:ext uri="{9D8B030D-6E8A-4147-A177-3AD203B41FA5}">
                      <a16:colId xmlns:a16="http://schemas.microsoft.com/office/drawing/2014/main" val="3260191483"/>
                    </a:ext>
                  </a:extLst>
                </a:gridCol>
                <a:gridCol w="2036799">
                  <a:extLst>
                    <a:ext uri="{9D8B030D-6E8A-4147-A177-3AD203B41FA5}">
                      <a16:colId xmlns:a16="http://schemas.microsoft.com/office/drawing/2014/main" val="1914665494"/>
                    </a:ext>
                  </a:extLst>
                </a:gridCol>
                <a:gridCol w="2036799">
                  <a:extLst>
                    <a:ext uri="{9D8B030D-6E8A-4147-A177-3AD203B41FA5}">
                      <a16:colId xmlns:a16="http://schemas.microsoft.com/office/drawing/2014/main" val="1582241453"/>
                    </a:ext>
                  </a:extLst>
                </a:gridCol>
              </a:tblGrid>
              <a:tr h="32245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Chỉ số tài chính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PA 1: Web App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PA 2: Native App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PA 3: PWA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06895436"/>
                  </a:ext>
                </a:extLst>
              </a:tr>
              <a:tr h="32245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it-IT" sz="1200" b="1" dirty="0">
                          <a:solidFill>
                            <a:srgbClr val="1F1F1F"/>
                          </a:solidFill>
                          <a:effectLst/>
                        </a:rPr>
                        <a:t>Chi phí đầu tư</a:t>
                      </a:r>
                      <a:endParaRPr lang="it-IT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69.3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triệu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VNĐ </a:t>
                      </a:r>
                      <a:r>
                        <a:rPr lang="en-US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1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>
                          <a:solidFill>
                            <a:srgbClr val="1F1F1F"/>
                          </a:solidFill>
                          <a:effectLst/>
                        </a:rPr>
                        <a:t>105.6 triệu VNĐ </a:t>
                      </a:r>
                      <a:r>
                        <a:rPr lang="en-US" sz="1200" b="0" baseline="30000">
                          <a:solidFill>
                            <a:srgbClr val="444746"/>
                          </a:solidFill>
                          <a:effectLst/>
                        </a:rPr>
                        <a:t>2</a:t>
                      </a:r>
                      <a:endParaRPr lang="en-US" sz="1200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>
                          <a:solidFill>
                            <a:srgbClr val="1F1F1F"/>
                          </a:solidFill>
                          <a:effectLst/>
                        </a:rPr>
                        <a:t>74.8 triệu VNĐ </a:t>
                      </a:r>
                      <a:r>
                        <a:rPr lang="en-US" sz="1200" b="0" baseline="30000">
                          <a:solidFill>
                            <a:srgbClr val="444746"/>
                          </a:solidFill>
                          <a:effectLst/>
                        </a:rPr>
                        <a:t>3</a:t>
                      </a:r>
                      <a:endParaRPr lang="en-US" sz="1200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366197111"/>
                  </a:ext>
                </a:extLst>
              </a:tr>
              <a:tr h="32245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NPV (PW)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sau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5 </a:t>
                      </a:r>
                      <a:r>
                        <a:rPr lang="vi-VN" sz="1200" b="1" dirty="0">
                          <a:solidFill>
                            <a:srgbClr val="1F1F1F"/>
                          </a:solidFill>
                          <a:effectLst/>
                        </a:rPr>
                        <a:t>năm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+1.408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tỷ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VNĐ </a:t>
                      </a:r>
                      <a:r>
                        <a:rPr lang="en-US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4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>
                          <a:solidFill>
                            <a:srgbClr val="1F1F1F"/>
                          </a:solidFill>
                          <a:effectLst/>
                        </a:rPr>
                        <a:t>+2.646 tỷ VNĐ </a:t>
                      </a:r>
                      <a:r>
                        <a:rPr lang="en-US" sz="1200" b="0" baseline="30000">
                          <a:solidFill>
                            <a:srgbClr val="444746"/>
                          </a:solidFill>
                          <a:effectLst/>
                        </a:rPr>
                        <a:t>5</a:t>
                      </a:r>
                      <a:endParaRPr lang="en-US" sz="1200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>
                          <a:solidFill>
                            <a:srgbClr val="1F1F1F"/>
                          </a:solidFill>
                          <a:effectLst/>
                        </a:rPr>
                        <a:t>+1.403 tỷ VNĐ </a:t>
                      </a:r>
                      <a:r>
                        <a:rPr lang="en-US" sz="1200" b="0" baseline="30000">
                          <a:solidFill>
                            <a:srgbClr val="444746"/>
                          </a:solidFill>
                          <a:effectLst/>
                        </a:rPr>
                        <a:t>6</a:t>
                      </a:r>
                      <a:endParaRPr lang="en-US" sz="1200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850668912"/>
                  </a:ext>
                </a:extLst>
              </a:tr>
              <a:tr h="32245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Thời gian hoàn vốn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~ 2,2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tháng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7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>
                          <a:solidFill>
                            <a:srgbClr val="1F1F1F"/>
                          </a:solidFill>
                          <a:effectLst/>
                        </a:rPr>
                        <a:t>~ 1,8 tháng </a:t>
                      </a:r>
                      <a:r>
                        <a:rPr lang="en-US" sz="1200" b="0" baseline="30000">
                          <a:solidFill>
                            <a:srgbClr val="444746"/>
                          </a:solidFill>
                          <a:effectLst/>
                        </a:rPr>
                        <a:t>8</a:t>
                      </a:r>
                      <a:endParaRPr lang="en-US" sz="1200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~ 2,4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tháng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9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70604476"/>
                  </a:ext>
                </a:extLst>
              </a:tr>
              <a:tr h="56668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Đặc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điểm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chính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200" b="0" dirty="0">
                          <a:solidFill>
                            <a:srgbClr val="1F1F1F"/>
                          </a:solidFill>
                          <a:effectLst/>
                        </a:rPr>
                        <a:t>Rẻ nhất, nhưng thiếu tính năng offline/push notification</a:t>
                      </a:r>
                      <a:r>
                        <a:rPr lang="en-US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.</a:t>
                      </a:r>
                      <a:endParaRPr lang="vi-VN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200" b="0" dirty="0">
                          <a:solidFill>
                            <a:srgbClr val="1F1F1F"/>
                          </a:solidFill>
                          <a:effectLst/>
                        </a:rPr>
                        <a:t>Lợi nhuận cao nhất,nhưng rủi ro và chi phí lớn</a:t>
                      </a:r>
                      <a:r>
                        <a:rPr lang="en-US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.</a:t>
                      </a:r>
                      <a:endParaRPr lang="vi-VN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200" b="0" dirty="0">
                          <a:solidFill>
                            <a:srgbClr val="1F1F1F"/>
                          </a:solidFill>
                          <a:effectLst/>
                        </a:rPr>
                        <a:t>Hỗ trợ Offline, cài đặt như App, chi phí vừa phải</a:t>
                      </a:r>
                      <a:r>
                        <a:rPr lang="en-US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.</a:t>
                      </a:r>
                      <a:endParaRPr lang="vi-VN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976960445"/>
                  </a:ext>
                </a:extLst>
              </a:tr>
            </a:tbl>
          </a:graphicData>
        </a:graphic>
      </p:graphicFrame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367C313C-AE9B-C46E-667E-61F4C30519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1786" y="383338"/>
            <a:ext cx="3400428" cy="378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badi" panose="020F0502020204030204" pitchFamily="34" charset="0"/>
              </a:rPr>
              <a:t>So </a:t>
            </a:r>
            <a:r>
              <a:rPr lang="en-US" sz="2000" b="1" dirty="0" err="1">
                <a:latin typeface="Abadi" panose="020F0502020204030204" pitchFamily="34" charset="0"/>
              </a:rPr>
              <a:t>sánh</a:t>
            </a:r>
            <a:r>
              <a:rPr lang="en-US" sz="2000" b="1" dirty="0">
                <a:latin typeface="Abadi" panose="020F0502020204030204" pitchFamily="34" charset="0"/>
              </a:rPr>
              <a:t> </a:t>
            </a:r>
            <a:r>
              <a:rPr lang="en-US" sz="2000" b="1" dirty="0" err="1">
                <a:latin typeface="Abadi" panose="020F0502020204030204" pitchFamily="34" charset="0"/>
              </a:rPr>
              <a:t>hiệu</a:t>
            </a:r>
            <a:r>
              <a:rPr lang="en-US" sz="2000" b="1" dirty="0">
                <a:latin typeface="Abadi" panose="020F0502020204030204" pitchFamily="34" charset="0"/>
              </a:rPr>
              <a:t> </a:t>
            </a:r>
            <a:r>
              <a:rPr lang="en-US" sz="2000" b="1" dirty="0" err="1">
                <a:latin typeface="Abadi" panose="020F0502020204030204" pitchFamily="34" charset="0"/>
              </a:rPr>
              <a:t>quả</a:t>
            </a:r>
            <a:r>
              <a:rPr lang="en-US" sz="2000" b="1" dirty="0">
                <a:latin typeface="Abadi" panose="020F0502020204030204" pitchFamily="34" charset="0"/>
              </a:rPr>
              <a:t> </a:t>
            </a:r>
            <a:r>
              <a:rPr lang="en-US" sz="2000" b="1" dirty="0" err="1">
                <a:latin typeface="Abadi" panose="020F0502020204030204" pitchFamily="34" charset="0"/>
              </a:rPr>
              <a:t>tài</a:t>
            </a:r>
            <a:r>
              <a:rPr lang="en-US" sz="2000" b="1" dirty="0">
                <a:latin typeface="Abadi" panose="020F0502020204030204" pitchFamily="34" charset="0"/>
              </a:rPr>
              <a:t> </a:t>
            </a:r>
            <a:r>
              <a:rPr lang="en-US" sz="2000" b="1" dirty="0" err="1">
                <a:latin typeface="Abadi" panose="020F0502020204030204" pitchFamily="34" charset="0"/>
              </a:rPr>
              <a:t>chính</a:t>
            </a:r>
            <a:endParaRPr sz="2000" b="1" dirty="0">
              <a:latin typeface="Abad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C65F0-CBD8-2F55-787A-8A216B95879F}"/>
              </a:ext>
            </a:extLst>
          </p:cNvPr>
          <p:cNvSpPr txBox="1"/>
          <p:nvPr/>
        </p:nvSpPr>
        <p:spPr>
          <a:xfrm>
            <a:off x="505691" y="3262744"/>
            <a:ext cx="6449201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300" b="1" dirty="0" err="1"/>
              <a:t>Quyết</a:t>
            </a:r>
            <a:r>
              <a:rPr lang="en-US" sz="1300" b="1" dirty="0"/>
              <a:t> </a:t>
            </a:r>
            <a:r>
              <a:rPr lang="en-US" sz="1300" b="1" dirty="0" err="1"/>
              <a:t>định</a:t>
            </a:r>
            <a:r>
              <a:rPr lang="en-US" sz="1300" b="1" dirty="0"/>
              <a:t> </a:t>
            </a:r>
            <a:r>
              <a:rPr lang="en-US" sz="1300" b="1" dirty="0" err="1"/>
              <a:t>và</a:t>
            </a:r>
            <a:r>
              <a:rPr lang="en-US" sz="1300" b="1" dirty="0"/>
              <a:t> </a:t>
            </a:r>
            <a:r>
              <a:rPr lang="en-US" sz="1300" b="1" dirty="0" err="1"/>
              <a:t>cơ</a:t>
            </a:r>
            <a:r>
              <a:rPr lang="en-US" sz="1300" b="1" dirty="0"/>
              <a:t> </a:t>
            </a:r>
            <a:r>
              <a:rPr lang="en-US" sz="1300" b="1" dirty="0" err="1"/>
              <a:t>sở</a:t>
            </a:r>
            <a:r>
              <a:rPr lang="en-US" sz="1300" b="1" dirty="0"/>
              <a:t> </a:t>
            </a:r>
            <a:r>
              <a:rPr lang="en-US" sz="1300" b="1" dirty="0" err="1"/>
              <a:t>lựa</a:t>
            </a:r>
            <a:r>
              <a:rPr lang="en-US" sz="1300" b="1" dirty="0"/>
              <a:t> </a:t>
            </a:r>
            <a:r>
              <a:rPr lang="en-US" sz="1300" b="1" dirty="0" err="1"/>
              <a:t>chọn</a:t>
            </a:r>
            <a:r>
              <a:rPr lang="en-US" sz="1300" b="1" dirty="0"/>
              <a:t> </a:t>
            </a:r>
            <a:r>
              <a:rPr lang="en-US" sz="1300" b="1" dirty="0" err="1"/>
              <a:t>phương</a:t>
            </a:r>
            <a:r>
              <a:rPr lang="en-US" sz="1300" b="1" dirty="0"/>
              <a:t> </a:t>
            </a:r>
            <a:r>
              <a:rPr lang="en-US" sz="1300" b="1" dirty="0" err="1"/>
              <a:t>án</a:t>
            </a:r>
            <a:r>
              <a:rPr lang="en-US" sz="1300" b="1" dirty="0"/>
              <a:t> 3 PWA: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200" b="1" dirty="0"/>
              <a:t>Tài chính tối ưu:</a:t>
            </a:r>
            <a:r>
              <a:rPr lang="vi-VN" sz="1200" dirty="0"/>
              <a:t> Vốn thấp hơn 30% (so với Mobile App), lợi nhuận cao (NPV &gt; 1.4 tỷ).</a:t>
            </a:r>
            <a:endParaRPr lang="en-US" sz="12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/>
              <a:t>Công </a:t>
            </a:r>
            <a:r>
              <a:rPr lang="en-US" sz="1200" b="1" dirty="0" err="1"/>
              <a:t>nghệ</a:t>
            </a:r>
            <a:r>
              <a:rPr lang="en-US" sz="1200" b="1" dirty="0"/>
              <a:t> </a:t>
            </a:r>
            <a:r>
              <a:rPr lang="en-US" sz="1200" b="1" dirty="0" err="1"/>
              <a:t>linh</a:t>
            </a:r>
            <a:r>
              <a:rPr lang="en-US" sz="1200" b="1" dirty="0"/>
              <a:t> </a:t>
            </a:r>
            <a:r>
              <a:rPr lang="en-US" sz="1200" b="1" dirty="0" err="1"/>
              <a:t>hoạt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dirty="0" err="1"/>
              <a:t>Hỗ</a:t>
            </a:r>
            <a:r>
              <a:rPr lang="en-US" sz="1200" dirty="0"/>
              <a:t> </a:t>
            </a:r>
            <a:r>
              <a:rPr lang="en-US" sz="1200" dirty="0" err="1"/>
              <a:t>trợ</a:t>
            </a:r>
            <a:r>
              <a:rPr lang="en-US" sz="1200" dirty="0"/>
              <a:t> Offline, </a:t>
            </a:r>
            <a:r>
              <a:rPr lang="en-US" sz="1200" dirty="0" err="1"/>
              <a:t>cài</a:t>
            </a:r>
            <a:r>
              <a:rPr lang="en-US" sz="1200" dirty="0"/>
              <a:t> </a:t>
            </a:r>
            <a:r>
              <a:rPr lang="en-US" sz="1200" dirty="0" err="1"/>
              <a:t>đặt</a:t>
            </a:r>
            <a:r>
              <a:rPr lang="en-US" sz="1200" dirty="0"/>
              <a:t> </a:t>
            </a:r>
            <a:r>
              <a:rPr lang="en-US" sz="1200" dirty="0" err="1"/>
              <a:t>trực</a:t>
            </a:r>
            <a:r>
              <a:rPr lang="en-US" sz="1200" dirty="0"/>
              <a:t> </a:t>
            </a:r>
            <a:r>
              <a:rPr lang="en-US" sz="1200" dirty="0" err="1"/>
              <a:t>tiếp</a:t>
            </a:r>
            <a:r>
              <a:rPr lang="en-US" sz="1200" dirty="0"/>
              <a:t>,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cần</a:t>
            </a:r>
            <a:r>
              <a:rPr lang="en-US" sz="1200" dirty="0"/>
              <a:t> </a:t>
            </a:r>
            <a:r>
              <a:rPr lang="en-US" sz="1200" dirty="0" err="1"/>
              <a:t>kiểm</a:t>
            </a:r>
            <a:r>
              <a:rPr lang="en-US" sz="1200" dirty="0"/>
              <a:t> </a:t>
            </a:r>
            <a:r>
              <a:rPr lang="en-US" sz="1200" dirty="0" err="1"/>
              <a:t>duyệt</a:t>
            </a:r>
            <a:r>
              <a:rPr lang="en-US" sz="1200" dirty="0"/>
              <a:t> App Store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 b="1" dirty="0" err="1"/>
              <a:t>Khả</a:t>
            </a:r>
            <a:r>
              <a:rPr lang="en-US" sz="1200" b="1" dirty="0"/>
              <a:t> </a:t>
            </a:r>
            <a:r>
              <a:rPr lang="en-US" sz="1200" b="1" dirty="0" err="1"/>
              <a:t>thi</a:t>
            </a:r>
            <a:r>
              <a:rPr lang="en-US" sz="1200" b="1" dirty="0"/>
              <a:t> </a:t>
            </a:r>
            <a:r>
              <a:rPr lang="en-US" sz="1200" b="1" dirty="0" err="1"/>
              <a:t>cao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dirty="0" err="1"/>
              <a:t>Phù</a:t>
            </a:r>
            <a:r>
              <a:rPr lang="en-US" sz="1200" dirty="0"/>
              <a:t> </a:t>
            </a:r>
            <a:r>
              <a:rPr lang="en-US" sz="1200" dirty="0" err="1"/>
              <a:t>hợp</a:t>
            </a:r>
            <a:r>
              <a:rPr lang="en-US" sz="1200" dirty="0"/>
              <a:t> </a:t>
            </a:r>
            <a:r>
              <a:rPr lang="en-US" sz="1200" dirty="0" err="1"/>
              <a:t>nhất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lực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ngân</a:t>
            </a:r>
            <a:r>
              <a:rPr lang="en-US" sz="1200" dirty="0"/>
              <a:t> </a:t>
            </a:r>
            <a:r>
              <a:rPr lang="en-US" sz="1200" dirty="0" err="1"/>
              <a:t>sách</a:t>
            </a:r>
            <a:r>
              <a:rPr lang="en-US" sz="1200" dirty="0"/>
              <a:t> </a:t>
            </a:r>
            <a:r>
              <a:rPr lang="en-US" sz="1200" dirty="0" err="1"/>
              <a:t>hạn</a:t>
            </a:r>
            <a:r>
              <a:rPr lang="en-US" sz="1200" dirty="0"/>
              <a:t> </a:t>
            </a:r>
            <a:r>
              <a:rPr lang="en-US" sz="1200" dirty="0" err="1"/>
              <a:t>chế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nhóm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540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470EE9F5-458B-291D-B72D-24BC44BA0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>
            <a:extLst>
              <a:ext uri="{FF2B5EF4-FFF2-40B4-BE49-F238E27FC236}">
                <a16:creationId xmlns:a16="http://schemas.microsoft.com/office/drawing/2014/main" id="{F40136F0-C8C1-4838-D2D4-6EC494244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891" y="1238413"/>
            <a:ext cx="5641659" cy="1014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LÝ THỜI GIAN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sp>
        <p:nvSpPr>
          <p:cNvPr id="134" name="Google Shape;134;p28">
            <a:extLst>
              <a:ext uri="{FF2B5EF4-FFF2-40B4-BE49-F238E27FC236}">
                <a16:creationId xmlns:a16="http://schemas.microsoft.com/office/drawing/2014/main" id="{FC8101AF-FC99-0D77-7CF8-77C79AF88FC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64025" y="424696"/>
            <a:ext cx="8598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36" name="Google Shape;136;p28">
            <a:extLst>
              <a:ext uri="{FF2B5EF4-FFF2-40B4-BE49-F238E27FC236}">
                <a16:creationId xmlns:a16="http://schemas.microsoft.com/office/drawing/2014/main" id="{2C95EFC5-6E9D-1B73-9C62-48119E752163}"/>
              </a:ext>
            </a:extLst>
          </p:cNvPr>
          <p:cNvCxnSpPr/>
          <p:nvPr/>
        </p:nvCxnSpPr>
        <p:spPr>
          <a:xfrm>
            <a:off x="1217750" y="928581"/>
            <a:ext cx="729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113;p16">
            <a:extLst>
              <a:ext uri="{FF2B5EF4-FFF2-40B4-BE49-F238E27FC236}">
                <a16:creationId xmlns:a16="http://schemas.microsoft.com/office/drawing/2014/main" id="{16FFEA06-ECF6-BB67-02D7-0EA3E8F88655}"/>
              </a:ext>
            </a:extLst>
          </p:cNvPr>
          <p:cNvPicPr preferRelativeResize="0"/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64025" y="1968503"/>
            <a:ext cx="2241075" cy="2705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54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4"/>
          <p:cNvCxnSpPr/>
          <p:nvPr/>
        </p:nvCxnSpPr>
        <p:spPr>
          <a:xfrm>
            <a:off x="557100" y="678600"/>
            <a:ext cx="80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24"/>
          <p:cNvSpPr txBox="1"/>
          <p:nvPr/>
        </p:nvSpPr>
        <p:spPr>
          <a:xfrm>
            <a:off x="8028225" y="346050"/>
            <a:ext cx="652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2025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101;p24">
            <a:extLst>
              <a:ext uri="{FF2B5EF4-FFF2-40B4-BE49-F238E27FC236}">
                <a16:creationId xmlns:a16="http://schemas.microsoft.com/office/drawing/2014/main" id="{F177048D-7B98-3B4B-1A3C-73CFF49D54A3}"/>
              </a:ext>
            </a:extLst>
          </p:cNvPr>
          <p:cNvSpPr txBox="1"/>
          <p:nvPr/>
        </p:nvSpPr>
        <p:spPr>
          <a:xfrm>
            <a:off x="557100" y="346050"/>
            <a:ext cx="652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NHÓM 7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 descr="A calculator and notepad on top of money&#10;&#10;AI-generated content may be incorrect.">
            <a:extLst>
              <a:ext uri="{FF2B5EF4-FFF2-40B4-BE49-F238E27FC236}">
                <a16:creationId xmlns:a16="http://schemas.microsoft.com/office/drawing/2014/main" id="{280037C6-C70F-A7FC-DC19-6355B0984B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7238" y="2882426"/>
            <a:ext cx="3000245" cy="1951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A3922E-EBF6-85E0-1050-EF84A77270F6}"/>
              </a:ext>
            </a:extLst>
          </p:cNvPr>
          <p:cNvSpPr txBox="1"/>
          <p:nvPr/>
        </p:nvSpPr>
        <p:spPr>
          <a:xfrm>
            <a:off x="3430323" y="35569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NHÓM 7 </a:t>
            </a:r>
            <a:endParaRPr lang="en-US" sz="18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oogle Shape;54;p13">
            <a:extLst>
              <a:ext uri="{FF2B5EF4-FFF2-40B4-BE49-F238E27FC236}">
                <a16:creationId xmlns:a16="http://schemas.microsoft.com/office/drawing/2014/main" id="{55E5291E-1BDF-C892-AE13-A798D0A811AC}"/>
              </a:ext>
            </a:extLst>
          </p:cNvPr>
          <p:cNvGrpSpPr/>
          <p:nvPr/>
        </p:nvGrpSpPr>
        <p:grpSpPr>
          <a:xfrm>
            <a:off x="6321498" y="847150"/>
            <a:ext cx="2359527" cy="2592340"/>
            <a:chOff x="697325" y="1177825"/>
            <a:chExt cx="3431350" cy="3356150"/>
          </a:xfrm>
        </p:grpSpPr>
        <p:sp>
          <p:nvSpPr>
            <p:cNvPr id="9" name="Google Shape;55;p13">
              <a:extLst>
                <a:ext uri="{FF2B5EF4-FFF2-40B4-BE49-F238E27FC236}">
                  <a16:creationId xmlns:a16="http://schemas.microsoft.com/office/drawing/2014/main" id="{F3E123B4-6950-18AE-CB2D-4570BE7381A1}"/>
                </a:ext>
              </a:extLst>
            </p:cNvPr>
            <p:cNvSpPr/>
            <p:nvPr/>
          </p:nvSpPr>
          <p:spPr>
            <a:xfrm>
              <a:off x="2504025" y="3670175"/>
              <a:ext cx="1495600" cy="863800"/>
            </a:xfrm>
            <a:custGeom>
              <a:avLst/>
              <a:gdLst/>
              <a:ahLst/>
              <a:cxnLst/>
              <a:rect l="l" t="t" r="r" b="b"/>
              <a:pathLst>
                <a:path w="59824" h="34552" extrusionOk="0">
                  <a:moveTo>
                    <a:pt x="35027" y="1"/>
                  </a:moveTo>
                  <a:lnTo>
                    <a:pt x="1" y="20237"/>
                  </a:lnTo>
                  <a:lnTo>
                    <a:pt x="24766" y="34551"/>
                  </a:lnTo>
                  <a:lnTo>
                    <a:pt x="59824" y="14283"/>
                  </a:lnTo>
                  <a:lnTo>
                    <a:pt x="35027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;p13">
              <a:extLst>
                <a:ext uri="{FF2B5EF4-FFF2-40B4-BE49-F238E27FC236}">
                  <a16:creationId xmlns:a16="http://schemas.microsoft.com/office/drawing/2014/main" id="{7A1111CB-D0D5-2CE5-6241-D586CB336A36}"/>
                </a:ext>
              </a:extLst>
            </p:cNvPr>
            <p:cNvSpPr/>
            <p:nvPr/>
          </p:nvSpPr>
          <p:spPr>
            <a:xfrm>
              <a:off x="2504025" y="3661475"/>
              <a:ext cx="1495600" cy="863000"/>
            </a:xfrm>
            <a:custGeom>
              <a:avLst/>
              <a:gdLst/>
              <a:ahLst/>
              <a:cxnLst/>
              <a:rect l="l" t="t" r="r" b="b"/>
              <a:pathLst>
                <a:path w="59824" h="34520" extrusionOk="0">
                  <a:moveTo>
                    <a:pt x="35027" y="0"/>
                  </a:moveTo>
                  <a:lnTo>
                    <a:pt x="1" y="20237"/>
                  </a:lnTo>
                  <a:lnTo>
                    <a:pt x="24766" y="34519"/>
                  </a:lnTo>
                  <a:lnTo>
                    <a:pt x="59824" y="14283"/>
                  </a:lnTo>
                  <a:lnTo>
                    <a:pt x="35027" y="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;p13">
              <a:extLst>
                <a:ext uri="{FF2B5EF4-FFF2-40B4-BE49-F238E27FC236}">
                  <a16:creationId xmlns:a16="http://schemas.microsoft.com/office/drawing/2014/main" id="{11A7235F-3C9F-6457-D098-3E41207C82BB}"/>
                </a:ext>
              </a:extLst>
            </p:cNvPr>
            <p:cNvSpPr/>
            <p:nvPr/>
          </p:nvSpPr>
          <p:spPr>
            <a:xfrm>
              <a:off x="3408175" y="3964700"/>
              <a:ext cx="390350" cy="225675"/>
            </a:xfrm>
            <a:custGeom>
              <a:avLst/>
              <a:gdLst/>
              <a:ahLst/>
              <a:cxnLst/>
              <a:rect l="l" t="t" r="r" b="b"/>
              <a:pathLst>
                <a:path w="15614" h="9027" extrusionOk="0">
                  <a:moveTo>
                    <a:pt x="7823" y="0"/>
                  </a:moveTo>
                  <a:lnTo>
                    <a:pt x="1" y="4497"/>
                  </a:lnTo>
                  <a:lnTo>
                    <a:pt x="7823" y="9026"/>
                  </a:lnTo>
                  <a:lnTo>
                    <a:pt x="15614" y="4497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;p13">
              <a:extLst>
                <a:ext uri="{FF2B5EF4-FFF2-40B4-BE49-F238E27FC236}">
                  <a16:creationId xmlns:a16="http://schemas.microsoft.com/office/drawing/2014/main" id="{7D71C836-F534-DFCE-56FD-38A2D33858C5}"/>
                </a:ext>
              </a:extLst>
            </p:cNvPr>
            <p:cNvSpPr/>
            <p:nvPr/>
          </p:nvSpPr>
          <p:spPr>
            <a:xfrm>
              <a:off x="3266475" y="4077925"/>
              <a:ext cx="189250" cy="109275"/>
            </a:xfrm>
            <a:custGeom>
              <a:avLst/>
              <a:gdLst/>
              <a:ahLst/>
              <a:cxnLst/>
              <a:rect l="l" t="t" r="r" b="b"/>
              <a:pathLst>
                <a:path w="7570" h="4371" extrusionOk="0">
                  <a:moveTo>
                    <a:pt x="1235" y="0"/>
                  </a:moveTo>
                  <a:lnTo>
                    <a:pt x="0" y="728"/>
                  </a:lnTo>
                  <a:lnTo>
                    <a:pt x="6334" y="4370"/>
                  </a:lnTo>
                  <a:lnTo>
                    <a:pt x="7569" y="36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;p13">
              <a:extLst>
                <a:ext uri="{FF2B5EF4-FFF2-40B4-BE49-F238E27FC236}">
                  <a16:creationId xmlns:a16="http://schemas.microsoft.com/office/drawing/2014/main" id="{DA4055B6-A051-771C-FE29-CC4BA4FB16E3}"/>
                </a:ext>
              </a:extLst>
            </p:cNvPr>
            <p:cNvSpPr/>
            <p:nvPr/>
          </p:nvSpPr>
          <p:spPr>
            <a:xfrm>
              <a:off x="3169075" y="4021700"/>
              <a:ext cx="108500" cy="62575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1236" y="1"/>
                  </a:moveTo>
                  <a:lnTo>
                    <a:pt x="1" y="729"/>
                  </a:lnTo>
                  <a:lnTo>
                    <a:pt x="3104" y="2502"/>
                  </a:lnTo>
                  <a:lnTo>
                    <a:pt x="4340" y="1806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;p13">
              <a:extLst>
                <a:ext uri="{FF2B5EF4-FFF2-40B4-BE49-F238E27FC236}">
                  <a16:creationId xmlns:a16="http://schemas.microsoft.com/office/drawing/2014/main" id="{091BF3E4-9E97-087F-C815-9DCBE87A5993}"/>
                </a:ext>
              </a:extLst>
            </p:cNvPr>
            <p:cNvSpPr/>
            <p:nvPr/>
          </p:nvSpPr>
          <p:spPr>
            <a:xfrm>
              <a:off x="2996500" y="3921950"/>
              <a:ext cx="183700" cy="106100"/>
            </a:xfrm>
            <a:custGeom>
              <a:avLst/>
              <a:gdLst/>
              <a:ahLst/>
              <a:cxnLst/>
              <a:rect l="l" t="t" r="r" b="b"/>
              <a:pathLst>
                <a:path w="7348" h="4244" extrusionOk="0">
                  <a:moveTo>
                    <a:pt x="1235" y="0"/>
                  </a:moveTo>
                  <a:lnTo>
                    <a:pt x="0" y="729"/>
                  </a:lnTo>
                  <a:lnTo>
                    <a:pt x="6112" y="4244"/>
                  </a:lnTo>
                  <a:lnTo>
                    <a:pt x="7347" y="3547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;p13">
              <a:extLst>
                <a:ext uri="{FF2B5EF4-FFF2-40B4-BE49-F238E27FC236}">
                  <a16:creationId xmlns:a16="http://schemas.microsoft.com/office/drawing/2014/main" id="{3BA77FE9-42F4-69C7-09DA-DF45F5E8F530}"/>
                </a:ext>
              </a:extLst>
            </p:cNvPr>
            <p:cNvSpPr/>
            <p:nvPr/>
          </p:nvSpPr>
          <p:spPr>
            <a:xfrm>
              <a:off x="3444600" y="4180850"/>
              <a:ext cx="102950" cy="59400"/>
            </a:xfrm>
            <a:custGeom>
              <a:avLst/>
              <a:gdLst/>
              <a:ahLst/>
              <a:cxnLst/>
              <a:rect l="l" t="t" r="r" b="b"/>
              <a:pathLst>
                <a:path w="4118" h="2376" extrusionOk="0">
                  <a:moveTo>
                    <a:pt x="1236" y="0"/>
                  </a:moveTo>
                  <a:lnTo>
                    <a:pt x="1" y="728"/>
                  </a:lnTo>
                  <a:lnTo>
                    <a:pt x="2883" y="2375"/>
                  </a:lnTo>
                  <a:lnTo>
                    <a:pt x="4118" y="164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;p13">
              <a:extLst>
                <a:ext uri="{FF2B5EF4-FFF2-40B4-BE49-F238E27FC236}">
                  <a16:creationId xmlns:a16="http://schemas.microsoft.com/office/drawing/2014/main" id="{1A96E71C-78D7-543F-1573-547F5848965E}"/>
                </a:ext>
              </a:extLst>
            </p:cNvPr>
            <p:cNvSpPr/>
            <p:nvPr/>
          </p:nvSpPr>
          <p:spPr>
            <a:xfrm>
              <a:off x="3015500" y="4007450"/>
              <a:ext cx="292950" cy="168675"/>
            </a:xfrm>
            <a:custGeom>
              <a:avLst/>
              <a:gdLst/>
              <a:ahLst/>
              <a:cxnLst/>
              <a:rect l="l" t="t" r="r" b="b"/>
              <a:pathLst>
                <a:path w="11718" h="6747" extrusionOk="0">
                  <a:moveTo>
                    <a:pt x="1267" y="1"/>
                  </a:moveTo>
                  <a:lnTo>
                    <a:pt x="0" y="697"/>
                  </a:lnTo>
                  <a:lnTo>
                    <a:pt x="10483" y="6746"/>
                  </a:lnTo>
                  <a:lnTo>
                    <a:pt x="11718" y="6018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;p13">
              <a:extLst>
                <a:ext uri="{FF2B5EF4-FFF2-40B4-BE49-F238E27FC236}">
                  <a16:creationId xmlns:a16="http://schemas.microsoft.com/office/drawing/2014/main" id="{3521187F-3B0D-1043-3D66-38DFC707EE42}"/>
                </a:ext>
              </a:extLst>
            </p:cNvPr>
            <p:cNvSpPr/>
            <p:nvPr/>
          </p:nvSpPr>
          <p:spPr>
            <a:xfrm>
              <a:off x="3297350" y="4169750"/>
              <a:ext cx="186075" cy="107700"/>
            </a:xfrm>
            <a:custGeom>
              <a:avLst/>
              <a:gdLst/>
              <a:ahLst/>
              <a:cxnLst/>
              <a:rect l="l" t="t" r="r" b="b"/>
              <a:pathLst>
                <a:path w="7443" h="4308" extrusionOk="0">
                  <a:moveTo>
                    <a:pt x="1235" y="1"/>
                  </a:moveTo>
                  <a:lnTo>
                    <a:pt x="0" y="729"/>
                  </a:lnTo>
                  <a:lnTo>
                    <a:pt x="6207" y="4308"/>
                  </a:lnTo>
                  <a:lnTo>
                    <a:pt x="7443" y="357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;p13">
              <a:extLst>
                <a:ext uri="{FF2B5EF4-FFF2-40B4-BE49-F238E27FC236}">
                  <a16:creationId xmlns:a16="http://schemas.microsoft.com/office/drawing/2014/main" id="{2F66AF84-8417-BA88-D2F8-929F52D6A59D}"/>
                </a:ext>
              </a:extLst>
            </p:cNvPr>
            <p:cNvSpPr/>
            <p:nvPr/>
          </p:nvSpPr>
          <p:spPr>
            <a:xfrm>
              <a:off x="2932350" y="3959150"/>
              <a:ext cx="94250" cy="54650"/>
            </a:xfrm>
            <a:custGeom>
              <a:avLst/>
              <a:gdLst/>
              <a:ahLst/>
              <a:cxnLst/>
              <a:rect l="l" t="t" r="r" b="b"/>
              <a:pathLst>
                <a:path w="3770" h="2186" extrusionOk="0">
                  <a:moveTo>
                    <a:pt x="1236" y="1"/>
                  </a:moveTo>
                  <a:lnTo>
                    <a:pt x="1" y="729"/>
                  </a:lnTo>
                  <a:lnTo>
                    <a:pt x="2534" y="2186"/>
                  </a:lnTo>
                  <a:lnTo>
                    <a:pt x="3769" y="1458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;p13">
              <a:extLst>
                <a:ext uri="{FF2B5EF4-FFF2-40B4-BE49-F238E27FC236}">
                  <a16:creationId xmlns:a16="http://schemas.microsoft.com/office/drawing/2014/main" id="{626B3F5A-4954-13CB-EE41-0FAB02F70374}"/>
                </a:ext>
              </a:extLst>
            </p:cNvPr>
            <p:cNvSpPr/>
            <p:nvPr/>
          </p:nvSpPr>
          <p:spPr>
            <a:xfrm>
              <a:off x="3203125" y="4189550"/>
              <a:ext cx="148875" cy="85525"/>
            </a:xfrm>
            <a:custGeom>
              <a:avLst/>
              <a:gdLst/>
              <a:ahLst/>
              <a:cxnLst/>
              <a:rect l="l" t="t" r="r" b="b"/>
              <a:pathLst>
                <a:path w="5955" h="3421" extrusionOk="0">
                  <a:moveTo>
                    <a:pt x="1236" y="0"/>
                  </a:moveTo>
                  <a:lnTo>
                    <a:pt x="1" y="697"/>
                  </a:lnTo>
                  <a:lnTo>
                    <a:pt x="4719" y="3421"/>
                  </a:lnTo>
                  <a:lnTo>
                    <a:pt x="5954" y="272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;p13">
              <a:extLst>
                <a:ext uri="{FF2B5EF4-FFF2-40B4-BE49-F238E27FC236}">
                  <a16:creationId xmlns:a16="http://schemas.microsoft.com/office/drawing/2014/main" id="{BDF1A322-F887-1F98-F9F2-73AA7B50BE21}"/>
                </a:ext>
              </a:extLst>
            </p:cNvPr>
            <p:cNvSpPr/>
            <p:nvPr/>
          </p:nvSpPr>
          <p:spPr>
            <a:xfrm>
              <a:off x="3013125" y="4079500"/>
              <a:ext cx="201125" cy="116400"/>
            </a:xfrm>
            <a:custGeom>
              <a:avLst/>
              <a:gdLst/>
              <a:ahLst/>
              <a:cxnLst/>
              <a:rect l="l" t="t" r="r" b="b"/>
              <a:pathLst>
                <a:path w="8045" h="4656" extrusionOk="0">
                  <a:moveTo>
                    <a:pt x="1267" y="0"/>
                  </a:moveTo>
                  <a:lnTo>
                    <a:pt x="0" y="729"/>
                  </a:lnTo>
                  <a:lnTo>
                    <a:pt x="6809" y="4656"/>
                  </a:lnTo>
                  <a:lnTo>
                    <a:pt x="8044" y="392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;p13">
              <a:extLst>
                <a:ext uri="{FF2B5EF4-FFF2-40B4-BE49-F238E27FC236}">
                  <a16:creationId xmlns:a16="http://schemas.microsoft.com/office/drawing/2014/main" id="{7AFF565C-727F-37A9-6D01-A9102B710345}"/>
                </a:ext>
              </a:extLst>
            </p:cNvPr>
            <p:cNvSpPr/>
            <p:nvPr/>
          </p:nvSpPr>
          <p:spPr>
            <a:xfrm>
              <a:off x="3340900" y="4268725"/>
              <a:ext cx="78400" cy="45150"/>
            </a:xfrm>
            <a:custGeom>
              <a:avLst/>
              <a:gdLst/>
              <a:ahLst/>
              <a:cxnLst/>
              <a:rect l="l" t="t" r="r" b="b"/>
              <a:pathLst>
                <a:path w="3136" h="1806" extrusionOk="0">
                  <a:moveTo>
                    <a:pt x="1235" y="0"/>
                  </a:moveTo>
                  <a:lnTo>
                    <a:pt x="0" y="729"/>
                  </a:lnTo>
                  <a:lnTo>
                    <a:pt x="1900" y="1805"/>
                  </a:lnTo>
                  <a:lnTo>
                    <a:pt x="3135" y="1109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;p13">
              <a:extLst>
                <a:ext uri="{FF2B5EF4-FFF2-40B4-BE49-F238E27FC236}">
                  <a16:creationId xmlns:a16="http://schemas.microsoft.com/office/drawing/2014/main" id="{DC618342-BF5A-22FC-1678-35FBDFB40615}"/>
                </a:ext>
              </a:extLst>
            </p:cNvPr>
            <p:cNvSpPr/>
            <p:nvPr/>
          </p:nvSpPr>
          <p:spPr>
            <a:xfrm>
              <a:off x="2869025" y="3996375"/>
              <a:ext cx="155200" cy="89475"/>
            </a:xfrm>
            <a:custGeom>
              <a:avLst/>
              <a:gdLst/>
              <a:ahLst/>
              <a:cxnLst/>
              <a:rect l="l" t="t" r="r" b="b"/>
              <a:pathLst>
                <a:path w="6208" h="3579" extrusionOk="0">
                  <a:moveTo>
                    <a:pt x="1235" y="0"/>
                  </a:moveTo>
                  <a:lnTo>
                    <a:pt x="0" y="697"/>
                  </a:lnTo>
                  <a:lnTo>
                    <a:pt x="4972" y="3579"/>
                  </a:lnTo>
                  <a:lnTo>
                    <a:pt x="6207" y="2882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9;p13">
              <a:extLst>
                <a:ext uri="{FF2B5EF4-FFF2-40B4-BE49-F238E27FC236}">
                  <a16:creationId xmlns:a16="http://schemas.microsoft.com/office/drawing/2014/main" id="{AE74EA9E-665A-EC06-7886-55044395EDC7}"/>
                </a:ext>
              </a:extLst>
            </p:cNvPr>
            <p:cNvSpPr/>
            <p:nvPr/>
          </p:nvSpPr>
          <p:spPr>
            <a:xfrm>
              <a:off x="3334550" y="3727175"/>
              <a:ext cx="429150" cy="247850"/>
            </a:xfrm>
            <a:custGeom>
              <a:avLst/>
              <a:gdLst/>
              <a:ahLst/>
              <a:cxnLst/>
              <a:rect l="l" t="t" r="r" b="b"/>
              <a:pathLst>
                <a:path w="17166" h="9914" extrusionOk="0">
                  <a:moveTo>
                    <a:pt x="1267" y="1"/>
                  </a:moveTo>
                  <a:lnTo>
                    <a:pt x="1" y="729"/>
                  </a:lnTo>
                  <a:lnTo>
                    <a:pt x="15930" y="9913"/>
                  </a:lnTo>
                  <a:lnTo>
                    <a:pt x="17165" y="9185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;p13">
              <a:extLst>
                <a:ext uri="{FF2B5EF4-FFF2-40B4-BE49-F238E27FC236}">
                  <a16:creationId xmlns:a16="http://schemas.microsoft.com/office/drawing/2014/main" id="{4EE14695-4034-08BB-9C95-159755C901EE}"/>
                </a:ext>
              </a:extLst>
            </p:cNvPr>
            <p:cNvSpPr/>
            <p:nvPr/>
          </p:nvSpPr>
          <p:spPr>
            <a:xfrm>
              <a:off x="3752600" y="3968650"/>
              <a:ext cx="133025" cy="76825"/>
            </a:xfrm>
            <a:custGeom>
              <a:avLst/>
              <a:gdLst/>
              <a:ahLst/>
              <a:cxnLst/>
              <a:rect l="l" t="t" r="r" b="b"/>
              <a:pathLst>
                <a:path w="5321" h="3073" extrusionOk="0">
                  <a:moveTo>
                    <a:pt x="1267" y="1"/>
                  </a:moveTo>
                  <a:lnTo>
                    <a:pt x="0" y="698"/>
                  </a:lnTo>
                  <a:lnTo>
                    <a:pt x="4085" y="3073"/>
                  </a:lnTo>
                  <a:lnTo>
                    <a:pt x="5320" y="2344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;p13">
              <a:extLst>
                <a:ext uri="{FF2B5EF4-FFF2-40B4-BE49-F238E27FC236}">
                  <a16:creationId xmlns:a16="http://schemas.microsoft.com/office/drawing/2014/main" id="{4FDB788F-8CDD-A7DF-7290-65D431077B75}"/>
                </a:ext>
              </a:extLst>
            </p:cNvPr>
            <p:cNvSpPr/>
            <p:nvPr/>
          </p:nvSpPr>
          <p:spPr>
            <a:xfrm>
              <a:off x="3254600" y="3777050"/>
              <a:ext cx="226450" cy="131450"/>
            </a:xfrm>
            <a:custGeom>
              <a:avLst/>
              <a:gdLst/>
              <a:ahLst/>
              <a:cxnLst/>
              <a:rect l="l" t="t" r="r" b="b"/>
              <a:pathLst>
                <a:path w="9058" h="5258" extrusionOk="0">
                  <a:moveTo>
                    <a:pt x="950" y="1"/>
                  </a:moveTo>
                  <a:lnTo>
                    <a:pt x="0" y="571"/>
                  </a:lnTo>
                  <a:lnTo>
                    <a:pt x="8107" y="5258"/>
                  </a:lnTo>
                  <a:lnTo>
                    <a:pt x="9058" y="4720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;p13">
              <a:extLst>
                <a:ext uri="{FF2B5EF4-FFF2-40B4-BE49-F238E27FC236}">
                  <a16:creationId xmlns:a16="http://schemas.microsoft.com/office/drawing/2014/main" id="{EA51905A-A8E2-B3C1-71DD-A252ABBA4F98}"/>
                </a:ext>
              </a:extLst>
            </p:cNvPr>
            <p:cNvSpPr/>
            <p:nvPr/>
          </p:nvSpPr>
          <p:spPr>
            <a:xfrm>
              <a:off x="3477075" y="3906100"/>
              <a:ext cx="80775" cy="46750"/>
            </a:xfrm>
            <a:custGeom>
              <a:avLst/>
              <a:gdLst/>
              <a:ahLst/>
              <a:cxnLst/>
              <a:rect l="l" t="t" r="r" b="b"/>
              <a:pathLst>
                <a:path w="3231" h="1870" extrusionOk="0">
                  <a:moveTo>
                    <a:pt x="982" y="1"/>
                  </a:moveTo>
                  <a:lnTo>
                    <a:pt x="0" y="571"/>
                  </a:lnTo>
                  <a:lnTo>
                    <a:pt x="2249" y="1869"/>
                  </a:lnTo>
                  <a:lnTo>
                    <a:pt x="3230" y="129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;p13">
              <a:extLst>
                <a:ext uri="{FF2B5EF4-FFF2-40B4-BE49-F238E27FC236}">
                  <a16:creationId xmlns:a16="http://schemas.microsoft.com/office/drawing/2014/main" id="{234AD972-D8A2-0DAF-7F27-6536D6351BAF}"/>
                </a:ext>
              </a:extLst>
            </p:cNvPr>
            <p:cNvSpPr/>
            <p:nvPr/>
          </p:nvSpPr>
          <p:spPr>
            <a:xfrm>
              <a:off x="3197575" y="3810325"/>
              <a:ext cx="138600" cy="79975"/>
            </a:xfrm>
            <a:custGeom>
              <a:avLst/>
              <a:gdLst/>
              <a:ahLst/>
              <a:cxnLst/>
              <a:rect l="l" t="t" r="r" b="b"/>
              <a:pathLst>
                <a:path w="5544" h="3199" extrusionOk="0">
                  <a:moveTo>
                    <a:pt x="951" y="0"/>
                  </a:moveTo>
                  <a:lnTo>
                    <a:pt x="1" y="570"/>
                  </a:lnTo>
                  <a:lnTo>
                    <a:pt x="4593" y="3199"/>
                  </a:lnTo>
                  <a:lnTo>
                    <a:pt x="5543" y="266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;p13">
              <a:extLst>
                <a:ext uri="{FF2B5EF4-FFF2-40B4-BE49-F238E27FC236}">
                  <a16:creationId xmlns:a16="http://schemas.microsoft.com/office/drawing/2014/main" id="{9550FB06-F0FA-A43A-83E5-0A61BE57C959}"/>
                </a:ext>
              </a:extLst>
            </p:cNvPr>
            <p:cNvSpPr/>
            <p:nvPr/>
          </p:nvSpPr>
          <p:spPr>
            <a:xfrm>
              <a:off x="3332175" y="3887900"/>
              <a:ext cx="168675" cy="97400"/>
            </a:xfrm>
            <a:custGeom>
              <a:avLst/>
              <a:gdLst/>
              <a:ahLst/>
              <a:cxnLst/>
              <a:rect l="l" t="t" r="r" b="b"/>
              <a:pathLst>
                <a:path w="6747" h="3896" extrusionOk="0">
                  <a:moveTo>
                    <a:pt x="951" y="1"/>
                  </a:moveTo>
                  <a:lnTo>
                    <a:pt x="1" y="571"/>
                  </a:lnTo>
                  <a:lnTo>
                    <a:pt x="5764" y="3896"/>
                  </a:lnTo>
                  <a:lnTo>
                    <a:pt x="6746" y="335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;p13">
              <a:extLst>
                <a:ext uri="{FF2B5EF4-FFF2-40B4-BE49-F238E27FC236}">
                  <a16:creationId xmlns:a16="http://schemas.microsoft.com/office/drawing/2014/main" id="{51AB9861-1597-2125-A106-45B790106AA8}"/>
                </a:ext>
              </a:extLst>
            </p:cNvPr>
            <p:cNvSpPr/>
            <p:nvPr/>
          </p:nvSpPr>
          <p:spPr>
            <a:xfrm>
              <a:off x="3140575" y="3843575"/>
              <a:ext cx="176575" cy="102150"/>
            </a:xfrm>
            <a:custGeom>
              <a:avLst/>
              <a:gdLst/>
              <a:ahLst/>
              <a:cxnLst/>
              <a:rect l="l" t="t" r="r" b="b"/>
              <a:pathLst>
                <a:path w="7063" h="4086" extrusionOk="0">
                  <a:moveTo>
                    <a:pt x="951" y="0"/>
                  </a:moveTo>
                  <a:lnTo>
                    <a:pt x="1" y="538"/>
                  </a:lnTo>
                  <a:lnTo>
                    <a:pt x="6113" y="4085"/>
                  </a:lnTo>
                  <a:lnTo>
                    <a:pt x="7063" y="351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;p13">
              <a:extLst>
                <a:ext uri="{FF2B5EF4-FFF2-40B4-BE49-F238E27FC236}">
                  <a16:creationId xmlns:a16="http://schemas.microsoft.com/office/drawing/2014/main" id="{BF2FF2DE-76F0-BBAF-6763-5AC951C7B602}"/>
                </a:ext>
              </a:extLst>
            </p:cNvPr>
            <p:cNvSpPr/>
            <p:nvPr/>
          </p:nvSpPr>
          <p:spPr>
            <a:xfrm>
              <a:off x="3313175" y="3943325"/>
              <a:ext cx="130675" cy="75225"/>
            </a:xfrm>
            <a:custGeom>
              <a:avLst/>
              <a:gdLst/>
              <a:ahLst/>
              <a:cxnLst/>
              <a:rect l="l" t="t" r="r" b="b"/>
              <a:pathLst>
                <a:path w="5227" h="3009" extrusionOk="0">
                  <a:moveTo>
                    <a:pt x="951" y="0"/>
                  </a:moveTo>
                  <a:lnTo>
                    <a:pt x="1" y="539"/>
                  </a:lnTo>
                  <a:lnTo>
                    <a:pt x="4244" y="3009"/>
                  </a:lnTo>
                  <a:lnTo>
                    <a:pt x="5226" y="24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7;p13">
              <a:extLst>
                <a:ext uri="{FF2B5EF4-FFF2-40B4-BE49-F238E27FC236}">
                  <a16:creationId xmlns:a16="http://schemas.microsoft.com/office/drawing/2014/main" id="{CFBCB691-25EE-C46D-C7BF-85DBDE4202B9}"/>
                </a:ext>
              </a:extLst>
            </p:cNvPr>
            <p:cNvSpPr/>
            <p:nvPr/>
          </p:nvSpPr>
          <p:spPr>
            <a:xfrm>
              <a:off x="3083575" y="3876025"/>
              <a:ext cx="87125" cy="50700"/>
            </a:xfrm>
            <a:custGeom>
              <a:avLst/>
              <a:gdLst/>
              <a:ahLst/>
              <a:cxnLst/>
              <a:rect l="l" t="t" r="r" b="b"/>
              <a:pathLst>
                <a:path w="3485" h="2028" extrusionOk="0">
                  <a:moveTo>
                    <a:pt x="951" y="1"/>
                  </a:moveTo>
                  <a:lnTo>
                    <a:pt x="1" y="571"/>
                  </a:lnTo>
                  <a:lnTo>
                    <a:pt x="2534" y="2027"/>
                  </a:lnTo>
                  <a:lnTo>
                    <a:pt x="3484" y="145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;p13">
              <a:extLst>
                <a:ext uri="{FF2B5EF4-FFF2-40B4-BE49-F238E27FC236}">
                  <a16:creationId xmlns:a16="http://schemas.microsoft.com/office/drawing/2014/main" id="{3DA8D4AE-E29C-0DA8-73B3-36AD81471F2A}"/>
                </a:ext>
              </a:extLst>
            </p:cNvPr>
            <p:cNvSpPr/>
            <p:nvPr/>
          </p:nvSpPr>
          <p:spPr>
            <a:xfrm>
              <a:off x="3166700" y="3924325"/>
              <a:ext cx="147300" cy="84725"/>
            </a:xfrm>
            <a:custGeom>
              <a:avLst/>
              <a:gdLst/>
              <a:ahLst/>
              <a:cxnLst/>
              <a:rect l="l" t="t" r="r" b="b"/>
              <a:pathLst>
                <a:path w="5892" h="3389" extrusionOk="0">
                  <a:moveTo>
                    <a:pt x="951" y="0"/>
                  </a:moveTo>
                  <a:lnTo>
                    <a:pt x="1" y="539"/>
                  </a:lnTo>
                  <a:lnTo>
                    <a:pt x="4941" y="3389"/>
                  </a:lnTo>
                  <a:lnTo>
                    <a:pt x="5891" y="2851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;p13">
              <a:extLst>
                <a:ext uri="{FF2B5EF4-FFF2-40B4-BE49-F238E27FC236}">
                  <a16:creationId xmlns:a16="http://schemas.microsoft.com/office/drawing/2014/main" id="{AAEF886E-CF56-3DE5-D2FD-E86633CE3E6C}"/>
                </a:ext>
              </a:extLst>
            </p:cNvPr>
            <p:cNvSpPr/>
            <p:nvPr/>
          </p:nvSpPr>
          <p:spPr>
            <a:xfrm>
              <a:off x="3310000" y="4006650"/>
              <a:ext cx="76825" cy="45175"/>
            </a:xfrm>
            <a:custGeom>
              <a:avLst/>
              <a:gdLst/>
              <a:ahLst/>
              <a:cxnLst/>
              <a:rect l="l" t="t" r="r" b="b"/>
              <a:pathLst>
                <a:path w="3073" h="1807" extrusionOk="0">
                  <a:moveTo>
                    <a:pt x="951" y="1"/>
                  </a:moveTo>
                  <a:lnTo>
                    <a:pt x="1" y="571"/>
                  </a:lnTo>
                  <a:lnTo>
                    <a:pt x="2091" y="1806"/>
                  </a:lnTo>
                  <a:lnTo>
                    <a:pt x="3073" y="1236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;p13">
              <a:extLst>
                <a:ext uri="{FF2B5EF4-FFF2-40B4-BE49-F238E27FC236}">
                  <a16:creationId xmlns:a16="http://schemas.microsoft.com/office/drawing/2014/main" id="{4D6A293F-26C2-A171-E98A-E4897ECECDE1}"/>
                </a:ext>
              </a:extLst>
            </p:cNvPr>
            <p:cNvSpPr/>
            <p:nvPr/>
          </p:nvSpPr>
          <p:spPr>
            <a:xfrm>
              <a:off x="3237175" y="4282975"/>
              <a:ext cx="118000" cy="68100"/>
            </a:xfrm>
            <a:custGeom>
              <a:avLst/>
              <a:gdLst/>
              <a:ahLst/>
              <a:cxnLst/>
              <a:rect l="l" t="t" r="r" b="b"/>
              <a:pathLst>
                <a:path w="4720" h="2724" extrusionOk="0">
                  <a:moveTo>
                    <a:pt x="1236" y="0"/>
                  </a:moveTo>
                  <a:lnTo>
                    <a:pt x="0" y="697"/>
                  </a:lnTo>
                  <a:lnTo>
                    <a:pt x="3484" y="2724"/>
                  </a:lnTo>
                  <a:lnTo>
                    <a:pt x="4719" y="19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;p13">
              <a:extLst>
                <a:ext uri="{FF2B5EF4-FFF2-40B4-BE49-F238E27FC236}">
                  <a16:creationId xmlns:a16="http://schemas.microsoft.com/office/drawing/2014/main" id="{0553ACF8-CE02-508E-9DCA-AADA3B64287A}"/>
                </a:ext>
              </a:extLst>
            </p:cNvPr>
            <p:cNvSpPr/>
            <p:nvPr/>
          </p:nvSpPr>
          <p:spPr>
            <a:xfrm>
              <a:off x="3031325" y="4164225"/>
              <a:ext cx="216950" cy="125100"/>
            </a:xfrm>
            <a:custGeom>
              <a:avLst/>
              <a:gdLst/>
              <a:ahLst/>
              <a:cxnLst/>
              <a:rect l="l" t="t" r="r" b="b"/>
              <a:pathLst>
                <a:path w="8678" h="5004" extrusionOk="0">
                  <a:moveTo>
                    <a:pt x="1236" y="0"/>
                  </a:moveTo>
                  <a:lnTo>
                    <a:pt x="0" y="697"/>
                  </a:lnTo>
                  <a:lnTo>
                    <a:pt x="7411" y="5004"/>
                  </a:lnTo>
                  <a:lnTo>
                    <a:pt x="8678" y="427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2;p13">
              <a:extLst>
                <a:ext uri="{FF2B5EF4-FFF2-40B4-BE49-F238E27FC236}">
                  <a16:creationId xmlns:a16="http://schemas.microsoft.com/office/drawing/2014/main" id="{F5601B41-F632-C30B-F65B-A51E4B46D228}"/>
                </a:ext>
              </a:extLst>
            </p:cNvPr>
            <p:cNvSpPr/>
            <p:nvPr/>
          </p:nvSpPr>
          <p:spPr>
            <a:xfrm>
              <a:off x="2804900" y="4032775"/>
              <a:ext cx="237525" cy="137800"/>
            </a:xfrm>
            <a:custGeom>
              <a:avLst/>
              <a:gdLst/>
              <a:ahLst/>
              <a:cxnLst/>
              <a:rect l="l" t="t" r="r" b="b"/>
              <a:pathLst>
                <a:path w="9501" h="5512" extrusionOk="0">
                  <a:moveTo>
                    <a:pt x="1235" y="1"/>
                  </a:moveTo>
                  <a:lnTo>
                    <a:pt x="0" y="729"/>
                  </a:lnTo>
                  <a:lnTo>
                    <a:pt x="8266" y="5511"/>
                  </a:lnTo>
                  <a:lnTo>
                    <a:pt x="9501" y="4783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;p13">
              <a:extLst>
                <a:ext uri="{FF2B5EF4-FFF2-40B4-BE49-F238E27FC236}">
                  <a16:creationId xmlns:a16="http://schemas.microsoft.com/office/drawing/2014/main" id="{925FB862-6814-02D8-2FF6-CF8029F52F41}"/>
                </a:ext>
              </a:extLst>
            </p:cNvPr>
            <p:cNvSpPr/>
            <p:nvPr/>
          </p:nvSpPr>
          <p:spPr>
            <a:xfrm>
              <a:off x="2847650" y="4131750"/>
              <a:ext cx="189250" cy="109275"/>
            </a:xfrm>
            <a:custGeom>
              <a:avLst/>
              <a:gdLst/>
              <a:ahLst/>
              <a:cxnLst/>
              <a:rect l="l" t="t" r="r" b="b"/>
              <a:pathLst>
                <a:path w="7570" h="4371" extrusionOk="0">
                  <a:moveTo>
                    <a:pt x="1235" y="1"/>
                  </a:moveTo>
                  <a:lnTo>
                    <a:pt x="0" y="729"/>
                  </a:lnTo>
                  <a:lnTo>
                    <a:pt x="6334" y="4371"/>
                  </a:lnTo>
                  <a:lnTo>
                    <a:pt x="7569" y="3674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;p13">
              <a:extLst>
                <a:ext uri="{FF2B5EF4-FFF2-40B4-BE49-F238E27FC236}">
                  <a16:creationId xmlns:a16="http://schemas.microsoft.com/office/drawing/2014/main" id="{0CFB0FD7-4396-EA03-A069-6CC996D9B11E}"/>
                </a:ext>
              </a:extLst>
            </p:cNvPr>
            <p:cNvSpPr/>
            <p:nvPr/>
          </p:nvSpPr>
          <p:spPr>
            <a:xfrm>
              <a:off x="2740750" y="4070000"/>
              <a:ext cx="118000" cy="68100"/>
            </a:xfrm>
            <a:custGeom>
              <a:avLst/>
              <a:gdLst/>
              <a:ahLst/>
              <a:cxnLst/>
              <a:rect l="l" t="t" r="r" b="b"/>
              <a:pathLst>
                <a:path w="4720" h="2724" extrusionOk="0">
                  <a:moveTo>
                    <a:pt x="1236" y="0"/>
                  </a:moveTo>
                  <a:lnTo>
                    <a:pt x="1" y="729"/>
                  </a:lnTo>
                  <a:lnTo>
                    <a:pt x="3485" y="2724"/>
                  </a:lnTo>
                  <a:lnTo>
                    <a:pt x="4720" y="202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5;p13">
              <a:extLst>
                <a:ext uri="{FF2B5EF4-FFF2-40B4-BE49-F238E27FC236}">
                  <a16:creationId xmlns:a16="http://schemas.microsoft.com/office/drawing/2014/main" id="{74514ACD-922D-E983-F12A-94CBE881CA6E}"/>
                </a:ext>
              </a:extLst>
            </p:cNvPr>
            <p:cNvSpPr/>
            <p:nvPr/>
          </p:nvSpPr>
          <p:spPr>
            <a:xfrm>
              <a:off x="3025775" y="4234675"/>
              <a:ext cx="266050" cy="153625"/>
            </a:xfrm>
            <a:custGeom>
              <a:avLst/>
              <a:gdLst/>
              <a:ahLst/>
              <a:cxnLst/>
              <a:rect l="l" t="t" r="r" b="b"/>
              <a:pathLst>
                <a:path w="10642" h="6145" extrusionOk="0">
                  <a:moveTo>
                    <a:pt x="1236" y="1"/>
                  </a:moveTo>
                  <a:lnTo>
                    <a:pt x="1" y="729"/>
                  </a:lnTo>
                  <a:lnTo>
                    <a:pt x="9375" y="6144"/>
                  </a:lnTo>
                  <a:lnTo>
                    <a:pt x="10642" y="5416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;p13">
              <a:extLst>
                <a:ext uri="{FF2B5EF4-FFF2-40B4-BE49-F238E27FC236}">
                  <a16:creationId xmlns:a16="http://schemas.microsoft.com/office/drawing/2014/main" id="{CBF3580B-D8B8-072C-3E3A-10F7B22E1853}"/>
                </a:ext>
              </a:extLst>
            </p:cNvPr>
            <p:cNvSpPr/>
            <p:nvPr/>
          </p:nvSpPr>
          <p:spPr>
            <a:xfrm>
              <a:off x="2676625" y="4107200"/>
              <a:ext cx="209050" cy="120375"/>
            </a:xfrm>
            <a:custGeom>
              <a:avLst/>
              <a:gdLst/>
              <a:ahLst/>
              <a:cxnLst/>
              <a:rect l="l" t="t" r="r" b="b"/>
              <a:pathLst>
                <a:path w="8362" h="4815" extrusionOk="0">
                  <a:moveTo>
                    <a:pt x="1236" y="1"/>
                  </a:moveTo>
                  <a:lnTo>
                    <a:pt x="1" y="698"/>
                  </a:lnTo>
                  <a:lnTo>
                    <a:pt x="7126" y="4815"/>
                  </a:lnTo>
                  <a:lnTo>
                    <a:pt x="8361" y="4118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;p13">
              <a:extLst>
                <a:ext uri="{FF2B5EF4-FFF2-40B4-BE49-F238E27FC236}">
                  <a16:creationId xmlns:a16="http://schemas.microsoft.com/office/drawing/2014/main" id="{D6AFDFA2-3962-C072-1D73-0DA9554173CC}"/>
                </a:ext>
              </a:extLst>
            </p:cNvPr>
            <p:cNvSpPr/>
            <p:nvPr/>
          </p:nvSpPr>
          <p:spPr>
            <a:xfrm>
              <a:off x="2874575" y="4221225"/>
              <a:ext cx="251000" cy="144900"/>
            </a:xfrm>
            <a:custGeom>
              <a:avLst/>
              <a:gdLst/>
              <a:ahLst/>
              <a:cxnLst/>
              <a:rect l="l" t="t" r="r" b="b"/>
              <a:pathLst>
                <a:path w="10040" h="5796" extrusionOk="0">
                  <a:moveTo>
                    <a:pt x="1235" y="0"/>
                  </a:moveTo>
                  <a:lnTo>
                    <a:pt x="0" y="729"/>
                  </a:lnTo>
                  <a:lnTo>
                    <a:pt x="8804" y="5796"/>
                  </a:lnTo>
                  <a:lnTo>
                    <a:pt x="10039" y="5099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;p13">
              <a:extLst>
                <a:ext uri="{FF2B5EF4-FFF2-40B4-BE49-F238E27FC236}">
                  <a16:creationId xmlns:a16="http://schemas.microsoft.com/office/drawing/2014/main" id="{CCFC3575-9162-2B8B-7950-B232CD6884C8}"/>
                </a:ext>
              </a:extLst>
            </p:cNvPr>
            <p:cNvSpPr/>
            <p:nvPr/>
          </p:nvSpPr>
          <p:spPr>
            <a:xfrm>
              <a:off x="3114450" y="4359775"/>
              <a:ext cx="113250" cy="64950"/>
            </a:xfrm>
            <a:custGeom>
              <a:avLst/>
              <a:gdLst/>
              <a:ahLst/>
              <a:cxnLst/>
              <a:rect l="l" t="t" r="r" b="b"/>
              <a:pathLst>
                <a:path w="4530" h="2598" extrusionOk="0">
                  <a:moveTo>
                    <a:pt x="1267" y="0"/>
                  </a:moveTo>
                  <a:lnTo>
                    <a:pt x="1" y="729"/>
                  </a:lnTo>
                  <a:lnTo>
                    <a:pt x="3294" y="2597"/>
                  </a:lnTo>
                  <a:lnTo>
                    <a:pt x="4529" y="1900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9;p13">
              <a:extLst>
                <a:ext uri="{FF2B5EF4-FFF2-40B4-BE49-F238E27FC236}">
                  <a16:creationId xmlns:a16="http://schemas.microsoft.com/office/drawing/2014/main" id="{D0DEB2C5-4D95-1AF1-517B-8FB63FBD1FAC}"/>
                </a:ext>
              </a:extLst>
            </p:cNvPr>
            <p:cNvSpPr/>
            <p:nvPr/>
          </p:nvSpPr>
          <p:spPr>
            <a:xfrm>
              <a:off x="3659175" y="4210925"/>
              <a:ext cx="218525" cy="125900"/>
            </a:xfrm>
            <a:custGeom>
              <a:avLst/>
              <a:gdLst/>
              <a:ahLst/>
              <a:cxnLst/>
              <a:rect l="l" t="t" r="r" b="b"/>
              <a:pathLst>
                <a:path w="8741" h="5036" extrusionOk="0">
                  <a:moveTo>
                    <a:pt x="1584" y="0"/>
                  </a:moveTo>
                  <a:lnTo>
                    <a:pt x="0" y="919"/>
                  </a:lnTo>
                  <a:lnTo>
                    <a:pt x="7157" y="5036"/>
                  </a:lnTo>
                  <a:lnTo>
                    <a:pt x="8741" y="4117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;p13">
              <a:extLst>
                <a:ext uri="{FF2B5EF4-FFF2-40B4-BE49-F238E27FC236}">
                  <a16:creationId xmlns:a16="http://schemas.microsoft.com/office/drawing/2014/main" id="{83FAAC56-0804-ADF7-2903-2E61574D5669}"/>
                </a:ext>
              </a:extLst>
            </p:cNvPr>
            <p:cNvSpPr/>
            <p:nvPr/>
          </p:nvSpPr>
          <p:spPr>
            <a:xfrm>
              <a:off x="3750200" y="4268125"/>
              <a:ext cx="378475" cy="214975"/>
            </a:xfrm>
            <a:custGeom>
              <a:avLst/>
              <a:gdLst/>
              <a:ahLst/>
              <a:cxnLst/>
              <a:rect l="l" t="t" r="r" b="b"/>
              <a:pathLst>
                <a:path w="15139" h="8599" extrusionOk="0">
                  <a:moveTo>
                    <a:pt x="3580" y="1"/>
                  </a:moveTo>
                  <a:cubicBezTo>
                    <a:pt x="3271" y="1"/>
                    <a:pt x="2962" y="72"/>
                    <a:pt x="2725" y="214"/>
                  </a:cubicBezTo>
                  <a:lnTo>
                    <a:pt x="476" y="1513"/>
                  </a:lnTo>
                  <a:cubicBezTo>
                    <a:pt x="1" y="1766"/>
                    <a:pt x="1" y="2209"/>
                    <a:pt x="476" y="2494"/>
                  </a:cubicBezTo>
                  <a:lnTo>
                    <a:pt x="10705" y="8385"/>
                  </a:lnTo>
                  <a:cubicBezTo>
                    <a:pt x="10943" y="8527"/>
                    <a:pt x="11259" y="8599"/>
                    <a:pt x="11572" y="8599"/>
                  </a:cubicBezTo>
                  <a:cubicBezTo>
                    <a:pt x="11885" y="8599"/>
                    <a:pt x="12194" y="8527"/>
                    <a:pt x="12415" y="8385"/>
                  </a:cubicBezTo>
                  <a:lnTo>
                    <a:pt x="14664" y="7086"/>
                  </a:lnTo>
                  <a:cubicBezTo>
                    <a:pt x="15139" y="6801"/>
                    <a:pt x="15139" y="6358"/>
                    <a:pt x="14664" y="6105"/>
                  </a:cubicBezTo>
                  <a:lnTo>
                    <a:pt x="4435" y="214"/>
                  </a:lnTo>
                  <a:cubicBezTo>
                    <a:pt x="4197" y="72"/>
                    <a:pt x="3888" y="1"/>
                    <a:pt x="3580" y="1"/>
                  </a:cubicBez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;p13">
              <a:extLst>
                <a:ext uri="{FF2B5EF4-FFF2-40B4-BE49-F238E27FC236}">
                  <a16:creationId xmlns:a16="http://schemas.microsoft.com/office/drawing/2014/main" id="{4489BFEE-53BE-ACF1-3F1D-6FA3F0D85424}"/>
                </a:ext>
              </a:extLst>
            </p:cNvPr>
            <p:cNvSpPr/>
            <p:nvPr/>
          </p:nvSpPr>
          <p:spPr>
            <a:xfrm>
              <a:off x="3188875" y="4016950"/>
              <a:ext cx="572450" cy="256550"/>
            </a:xfrm>
            <a:custGeom>
              <a:avLst/>
              <a:gdLst/>
              <a:ahLst/>
              <a:cxnLst/>
              <a:rect l="l" t="t" r="r" b="b"/>
              <a:pathLst>
                <a:path w="22898" h="10262" extrusionOk="0">
                  <a:moveTo>
                    <a:pt x="3168" y="1"/>
                  </a:moveTo>
                  <a:cubicBezTo>
                    <a:pt x="1" y="2534"/>
                    <a:pt x="381" y="6113"/>
                    <a:pt x="4339" y="8361"/>
                  </a:cubicBezTo>
                  <a:cubicBezTo>
                    <a:pt x="6540" y="9628"/>
                    <a:pt x="9414" y="10261"/>
                    <a:pt x="12288" y="10261"/>
                  </a:cubicBezTo>
                  <a:cubicBezTo>
                    <a:pt x="15162" y="10261"/>
                    <a:pt x="18036" y="9628"/>
                    <a:pt x="20237" y="8361"/>
                  </a:cubicBezTo>
                  <a:cubicBezTo>
                    <a:pt x="21472" y="7664"/>
                    <a:pt x="22359" y="6809"/>
                    <a:pt x="22897" y="5923"/>
                  </a:cubicBezTo>
                  <a:lnTo>
                    <a:pt x="22897" y="5923"/>
                  </a:lnTo>
                  <a:cubicBezTo>
                    <a:pt x="22549" y="6208"/>
                    <a:pt x="22169" y="6461"/>
                    <a:pt x="21726" y="6714"/>
                  </a:cubicBezTo>
                  <a:cubicBezTo>
                    <a:pt x="19525" y="7981"/>
                    <a:pt x="16651" y="8615"/>
                    <a:pt x="13777" y="8615"/>
                  </a:cubicBezTo>
                  <a:cubicBezTo>
                    <a:pt x="10903" y="8615"/>
                    <a:pt x="8029" y="7981"/>
                    <a:pt x="5828" y="6714"/>
                  </a:cubicBezTo>
                  <a:cubicBezTo>
                    <a:pt x="2692" y="4909"/>
                    <a:pt x="1806" y="2281"/>
                    <a:pt x="3168" y="1"/>
                  </a:cubicBez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;p13">
              <a:extLst>
                <a:ext uri="{FF2B5EF4-FFF2-40B4-BE49-F238E27FC236}">
                  <a16:creationId xmlns:a16="http://schemas.microsoft.com/office/drawing/2014/main" id="{23482880-904B-8CFC-2647-8C8231469682}"/>
                </a:ext>
              </a:extLst>
            </p:cNvPr>
            <p:cNvSpPr/>
            <p:nvPr/>
          </p:nvSpPr>
          <p:spPr>
            <a:xfrm>
              <a:off x="3273600" y="3887100"/>
              <a:ext cx="485350" cy="174225"/>
            </a:xfrm>
            <a:custGeom>
              <a:avLst/>
              <a:gdLst/>
              <a:ahLst/>
              <a:cxnLst/>
              <a:rect l="l" t="t" r="r" b="b"/>
              <a:pathLst>
                <a:path w="19414" h="6969" extrusionOk="0">
                  <a:moveTo>
                    <a:pt x="10483" y="1"/>
                  </a:moveTo>
                  <a:lnTo>
                    <a:pt x="6302" y="254"/>
                  </a:lnTo>
                  <a:lnTo>
                    <a:pt x="1552" y="2123"/>
                  </a:lnTo>
                  <a:lnTo>
                    <a:pt x="159" y="4371"/>
                  </a:lnTo>
                  <a:lnTo>
                    <a:pt x="159" y="4371"/>
                  </a:lnTo>
                  <a:lnTo>
                    <a:pt x="824" y="4055"/>
                  </a:lnTo>
                  <a:lnTo>
                    <a:pt x="824" y="4055"/>
                  </a:lnTo>
                  <a:cubicBezTo>
                    <a:pt x="190" y="4973"/>
                    <a:pt x="0" y="5986"/>
                    <a:pt x="254" y="6968"/>
                  </a:cubicBezTo>
                  <a:cubicBezTo>
                    <a:pt x="412" y="6303"/>
                    <a:pt x="792" y="5670"/>
                    <a:pt x="1362" y="5100"/>
                  </a:cubicBezTo>
                  <a:cubicBezTo>
                    <a:pt x="1774" y="4656"/>
                    <a:pt x="2312" y="4245"/>
                    <a:pt x="2945" y="3865"/>
                  </a:cubicBezTo>
                  <a:cubicBezTo>
                    <a:pt x="4814" y="2788"/>
                    <a:pt x="7268" y="2249"/>
                    <a:pt x="9723" y="2249"/>
                  </a:cubicBezTo>
                  <a:cubicBezTo>
                    <a:pt x="12177" y="2249"/>
                    <a:pt x="14631" y="2788"/>
                    <a:pt x="16500" y="3865"/>
                  </a:cubicBezTo>
                  <a:cubicBezTo>
                    <a:pt x="17133" y="4245"/>
                    <a:pt x="17672" y="4656"/>
                    <a:pt x="18083" y="5100"/>
                  </a:cubicBezTo>
                  <a:cubicBezTo>
                    <a:pt x="18653" y="5670"/>
                    <a:pt x="19002" y="6303"/>
                    <a:pt x="19192" y="6968"/>
                  </a:cubicBezTo>
                  <a:cubicBezTo>
                    <a:pt x="19413" y="6081"/>
                    <a:pt x="19255" y="5163"/>
                    <a:pt x="18748" y="4308"/>
                  </a:cubicBezTo>
                  <a:lnTo>
                    <a:pt x="18748" y="4308"/>
                  </a:lnTo>
                  <a:lnTo>
                    <a:pt x="19128" y="4466"/>
                  </a:lnTo>
                  <a:lnTo>
                    <a:pt x="19128" y="4466"/>
                  </a:lnTo>
                  <a:lnTo>
                    <a:pt x="17133" y="1774"/>
                  </a:lnTo>
                  <a:lnTo>
                    <a:pt x="10483" y="1"/>
                  </a:lnTo>
                  <a:close/>
                </a:path>
              </a:pathLst>
            </a:custGeom>
            <a:solidFill>
              <a:srgbClr val="BC6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;p13">
              <a:extLst>
                <a:ext uri="{FF2B5EF4-FFF2-40B4-BE49-F238E27FC236}">
                  <a16:creationId xmlns:a16="http://schemas.microsoft.com/office/drawing/2014/main" id="{E434B07A-4CAA-3D89-39E2-32B8025D8C95}"/>
                </a:ext>
              </a:extLst>
            </p:cNvPr>
            <p:cNvSpPr/>
            <p:nvPr/>
          </p:nvSpPr>
          <p:spPr>
            <a:xfrm>
              <a:off x="3234800" y="3972625"/>
              <a:ext cx="563725" cy="271575"/>
            </a:xfrm>
            <a:custGeom>
              <a:avLst/>
              <a:gdLst/>
              <a:ahLst/>
              <a:cxnLst/>
              <a:rect l="l" t="t" r="r" b="b"/>
              <a:pathLst>
                <a:path w="22549" h="10863" extrusionOk="0">
                  <a:moveTo>
                    <a:pt x="2914" y="0"/>
                  </a:moveTo>
                  <a:cubicBezTo>
                    <a:pt x="1647" y="824"/>
                    <a:pt x="792" y="1774"/>
                    <a:pt x="349" y="2787"/>
                  </a:cubicBezTo>
                  <a:lnTo>
                    <a:pt x="32" y="2407"/>
                  </a:lnTo>
                  <a:lnTo>
                    <a:pt x="32" y="2977"/>
                  </a:lnTo>
                  <a:lnTo>
                    <a:pt x="0" y="4339"/>
                  </a:lnTo>
                  <a:lnTo>
                    <a:pt x="0" y="4402"/>
                  </a:lnTo>
                  <a:cubicBezTo>
                    <a:pt x="32" y="5226"/>
                    <a:pt x="285" y="6049"/>
                    <a:pt x="855" y="6841"/>
                  </a:cubicBezTo>
                  <a:cubicBezTo>
                    <a:pt x="1394" y="7601"/>
                    <a:pt x="2217" y="8329"/>
                    <a:pt x="3294" y="8962"/>
                  </a:cubicBezTo>
                  <a:cubicBezTo>
                    <a:pt x="5495" y="10229"/>
                    <a:pt x="8377" y="10863"/>
                    <a:pt x="11259" y="10863"/>
                  </a:cubicBezTo>
                  <a:cubicBezTo>
                    <a:pt x="14141" y="10863"/>
                    <a:pt x="17023" y="10229"/>
                    <a:pt x="19224" y="8962"/>
                  </a:cubicBezTo>
                  <a:cubicBezTo>
                    <a:pt x="21440" y="7696"/>
                    <a:pt x="22517" y="6017"/>
                    <a:pt x="22517" y="4370"/>
                  </a:cubicBezTo>
                  <a:lnTo>
                    <a:pt x="22549" y="2660"/>
                  </a:lnTo>
                  <a:lnTo>
                    <a:pt x="22517" y="2692"/>
                  </a:lnTo>
                  <a:lnTo>
                    <a:pt x="22295" y="3040"/>
                  </a:lnTo>
                  <a:cubicBezTo>
                    <a:pt x="21915" y="1964"/>
                    <a:pt x="21029" y="887"/>
                    <a:pt x="19635" y="32"/>
                  </a:cubicBezTo>
                  <a:lnTo>
                    <a:pt x="19635" y="32"/>
                  </a:lnTo>
                  <a:cubicBezTo>
                    <a:pt x="21662" y="2122"/>
                    <a:pt x="21124" y="4814"/>
                    <a:pt x="18052" y="6619"/>
                  </a:cubicBezTo>
                  <a:cubicBezTo>
                    <a:pt x="16183" y="7696"/>
                    <a:pt x="13729" y="8234"/>
                    <a:pt x="11275" y="8234"/>
                  </a:cubicBezTo>
                  <a:cubicBezTo>
                    <a:pt x="8820" y="8234"/>
                    <a:pt x="6366" y="7696"/>
                    <a:pt x="4497" y="6619"/>
                  </a:cubicBezTo>
                  <a:cubicBezTo>
                    <a:pt x="1394" y="4814"/>
                    <a:pt x="887" y="2122"/>
                    <a:pt x="2914" y="0"/>
                  </a:cubicBezTo>
                  <a:close/>
                </a:path>
              </a:pathLst>
            </a:custGeom>
            <a:solidFill>
              <a:srgbClr val="BC6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;p13">
              <a:extLst>
                <a:ext uri="{FF2B5EF4-FFF2-40B4-BE49-F238E27FC236}">
                  <a16:creationId xmlns:a16="http://schemas.microsoft.com/office/drawing/2014/main" id="{807108CA-7AE6-CC76-BA09-5C2A96C2F23A}"/>
                </a:ext>
              </a:extLst>
            </p:cNvPr>
            <p:cNvSpPr/>
            <p:nvPr/>
          </p:nvSpPr>
          <p:spPr>
            <a:xfrm>
              <a:off x="3234800" y="3877600"/>
              <a:ext cx="563725" cy="325425"/>
            </a:xfrm>
            <a:custGeom>
              <a:avLst/>
              <a:gdLst/>
              <a:ahLst/>
              <a:cxnLst/>
              <a:rect l="l" t="t" r="r" b="b"/>
              <a:pathLst>
                <a:path w="22549" h="13017" extrusionOk="0">
                  <a:moveTo>
                    <a:pt x="11275" y="983"/>
                  </a:moveTo>
                  <a:cubicBezTo>
                    <a:pt x="13729" y="983"/>
                    <a:pt x="16183" y="1521"/>
                    <a:pt x="18052" y="2598"/>
                  </a:cubicBezTo>
                  <a:cubicBezTo>
                    <a:pt x="18685" y="2978"/>
                    <a:pt x="19224" y="3389"/>
                    <a:pt x="19635" y="3801"/>
                  </a:cubicBezTo>
                  <a:cubicBezTo>
                    <a:pt x="21662" y="5923"/>
                    <a:pt x="21124" y="8615"/>
                    <a:pt x="18052" y="10420"/>
                  </a:cubicBezTo>
                  <a:cubicBezTo>
                    <a:pt x="16183" y="11497"/>
                    <a:pt x="13729" y="12035"/>
                    <a:pt x="11275" y="12035"/>
                  </a:cubicBezTo>
                  <a:cubicBezTo>
                    <a:pt x="8820" y="12035"/>
                    <a:pt x="6366" y="11497"/>
                    <a:pt x="4497" y="10420"/>
                  </a:cubicBezTo>
                  <a:cubicBezTo>
                    <a:pt x="1394" y="8615"/>
                    <a:pt x="887" y="5923"/>
                    <a:pt x="2914" y="3801"/>
                  </a:cubicBezTo>
                  <a:cubicBezTo>
                    <a:pt x="3326" y="3389"/>
                    <a:pt x="3864" y="2978"/>
                    <a:pt x="4497" y="2598"/>
                  </a:cubicBezTo>
                  <a:cubicBezTo>
                    <a:pt x="6366" y="1521"/>
                    <a:pt x="8820" y="983"/>
                    <a:pt x="11275" y="983"/>
                  </a:cubicBezTo>
                  <a:close/>
                  <a:moveTo>
                    <a:pt x="11259" y="1"/>
                  </a:moveTo>
                  <a:cubicBezTo>
                    <a:pt x="8377" y="1"/>
                    <a:pt x="5495" y="634"/>
                    <a:pt x="3294" y="1901"/>
                  </a:cubicBezTo>
                  <a:cubicBezTo>
                    <a:pt x="1236" y="3104"/>
                    <a:pt x="159" y="4625"/>
                    <a:pt x="32" y="6208"/>
                  </a:cubicBezTo>
                  <a:cubicBezTo>
                    <a:pt x="0" y="6398"/>
                    <a:pt x="0" y="6588"/>
                    <a:pt x="0" y="6778"/>
                  </a:cubicBezTo>
                  <a:cubicBezTo>
                    <a:pt x="127" y="8330"/>
                    <a:pt x="1236" y="9913"/>
                    <a:pt x="3294" y="11117"/>
                  </a:cubicBezTo>
                  <a:cubicBezTo>
                    <a:pt x="5495" y="12383"/>
                    <a:pt x="8377" y="13017"/>
                    <a:pt x="11259" y="13017"/>
                  </a:cubicBezTo>
                  <a:cubicBezTo>
                    <a:pt x="14141" y="13017"/>
                    <a:pt x="17023" y="12383"/>
                    <a:pt x="19224" y="11117"/>
                  </a:cubicBezTo>
                  <a:cubicBezTo>
                    <a:pt x="21440" y="9818"/>
                    <a:pt x="22549" y="8140"/>
                    <a:pt x="22517" y="6461"/>
                  </a:cubicBezTo>
                  <a:cubicBezTo>
                    <a:pt x="22517" y="4815"/>
                    <a:pt x="21409" y="3168"/>
                    <a:pt x="19224" y="1901"/>
                  </a:cubicBezTo>
                  <a:cubicBezTo>
                    <a:pt x="17023" y="634"/>
                    <a:pt x="14141" y="1"/>
                    <a:pt x="11259" y="1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5;p13">
              <a:extLst>
                <a:ext uri="{FF2B5EF4-FFF2-40B4-BE49-F238E27FC236}">
                  <a16:creationId xmlns:a16="http://schemas.microsoft.com/office/drawing/2014/main" id="{E1C0174A-3E75-F8A3-0793-3BA1FB33437E}"/>
                </a:ext>
              </a:extLst>
            </p:cNvPr>
            <p:cNvSpPr/>
            <p:nvPr/>
          </p:nvSpPr>
          <p:spPr>
            <a:xfrm>
              <a:off x="3277550" y="3902150"/>
              <a:ext cx="478225" cy="275550"/>
            </a:xfrm>
            <a:custGeom>
              <a:avLst/>
              <a:gdLst/>
              <a:ahLst/>
              <a:cxnLst/>
              <a:rect l="l" t="t" r="r" b="b"/>
              <a:pathLst>
                <a:path w="19129" h="11022" extrusionOk="0">
                  <a:moveTo>
                    <a:pt x="9565" y="1"/>
                  </a:moveTo>
                  <a:cubicBezTo>
                    <a:pt x="4276" y="1"/>
                    <a:pt x="1" y="2471"/>
                    <a:pt x="1" y="5511"/>
                  </a:cubicBezTo>
                  <a:cubicBezTo>
                    <a:pt x="1" y="7284"/>
                    <a:pt x="1426" y="8868"/>
                    <a:pt x="3674" y="9850"/>
                  </a:cubicBezTo>
                  <a:cubicBezTo>
                    <a:pt x="5289" y="10578"/>
                    <a:pt x="7348" y="11021"/>
                    <a:pt x="9565" y="11021"/>
                  </a:cubicBezTo>
                  <a:cubicBezTo>
                    <a:pt x="14853" y="11021"/>
                    <a:pt x="19129" y="8551"/>
                    <a:pt x="19129" y="5511"/>
                  </a:cubicBezTo>
                  <a:cubicBezTo>
                    <a:pt x="19129" y="4086"/>
                    <a:pt x="18179" y="2756"/>
                    <a:pt x="16595" y="1774"/>
                  </a:cubicBezTo>
                  <a:cubicBezTo>
                    <a:pt x="14853" y="697"/>
                    <a:pt x="12351" y="1"/>
                    <a:pt x="9565" y="1"/>
                  </a:cubicBezTo>
                  <a:close/>
                </a:path>
              </a:pathLst>
            </a:custGeom>
            <a:solidFill>
              <a:srgbClr val="D9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6;p13">
              <a:extLst>
                <a:ext uri="{FF2B5EF4-FFF2-40B4-BE49-F238E27FC236}">
                  <a16:creationId xmlns:a16="http://schemas.microsoft.com/office/drawing/2014/main" id="{04F5A910-76E1-B924-3A54-70D6DB43711E}"/>
                </a:ext>
              </a:extLst>
            </p:cNvPr>
            <p:cNvSpPr/>
            <p:nvPr/>
          </p:nvSpPr>
          <p:spPr>
            <a:xfrm>
              <a:off x="3277550" y="3902150"/>
              <a:ext cx="414900" cy="246250"/>
            </a:xfrm>
            <a:custGeom>
              <a:avLst/>
              <a:gdLst/>
              <a:ahLst/>
              <a:cxnLst/>
              <a:rect l="l" t="t" r="r" b="b"/>
              <a:pathLst>
                <a:path w="16596" h="9850" extrusionOk="0">
                  <a:moveTo>
                    <a:pt x="9565" y="1"/>
                  </a:moveTo>
                  <a:cubicBezTo>
                    <a:pt x="4276" y="1"/>
                    <a:pt x="1" y="2471"/>
                    <a:pt x="1" y="5511"/>
                  </a:cubicBezTo>
                  <a:cubicBezTo>
                    <a:pt x="1" y="7284"/>
                    <a:pt x="1426" y="8868"/>
                    <a:pt x="3674" y="9850"/>
                  </a:cubicBezTo>
                  <a:cubicBezTo>
                    <a:pt x="6398" y="7348"/>
                    <a:pt x="11116" y="3611"/>
                    <a:pt x="16595" y="1774"/>
                  </a:cubicBezTo>
                  <a:cubicBezTo>
                    <a:pt x="14853" y="697"/>
                    <a:pt x="12351" y="1"/>
                    <a:pt x="9565" y="1"/>
                  </a:cubicBezTo>
                  <a:close/>
                </a:path>
              </a:pathLst>
            </a:custGeom>
            <a:solidFill>
              <a:srgbClr val="D9E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7;p13">
              <a:extLst>
                <a:ext uri="{FF2B5EF4-FFF2-40B4-BE49-F238E27FC236}">
                  <a16:creationId xmlns:a16="http://schemas.microsoft.com/office/drawing/2014/main" id="{F30AE58B-18BE-1058-C8DE-B4C1CBEEA3BF}"/>
                </a:ext>
              </a:extLst>
            </p:cNvPr>
            <p:cNvSpPr/>
            <p:nvPr/>
          </p:nvSpPr>
          <p:spPr>
            <a:xfrm>
              <a:off x="3276750" y="3901350"/>
              <a:ext cx="239925" cy="139375"/>
            </a:xfrm>
            <a:custGeom>
              <a:avLst/>
              <a:gdLst/>
              <a:ahLst/>
              <a:cxnLst/>
              <a:rect l="l" t="t" r="r" b="b"/>
              <a:pathLst>
                <a:path w="9597" h="5575" extrusionOk="0">
                  <a:moveTo>
                    <a:pt x="9597" y="1"/>
                  </a:moveTo>
                  <a:cubicBezTo>
                    <a:pt x="9090" y="1"/>
                    <a:pt x="8583" y="1"/>
                    <a:pt x="8077" y="33"/>
                  </a:cubicBezTo>
                  <a:cubicBezTo>
                    <a:pt x="7570" y="64"/>
                    <a:pt x="7063" y="128"/>
                    <a:pt x="6556" y="191"/>
                  </a:cubicBezTo>
                  <a:cubicBezTo>
                    <a:pt x="5575" y="381"/>
                    <a:pt x="4593" y="666"/>
                    <a:pt x="3643" y="1078"/>
                  </a:cubicBezTo>
                  <a:cubicBezTo>
                    <a:pt x="2724" y="1489"/>
                    <a:pt x="1838" y="2028"/>
                    <a:pt x="1141" y="2788"/>
                  </a:cubicBezTo>
                  <a:cubicBezTo>
                    <a:pt x="793" y="3168"/>
                    <a:pt x="508" y="3580"/>
                    <a:pt x="286" y="4055"/>
                  </a:cubicBezTo>
                  <a:cubicBezTo>
                    <a:pt x="96" y="4530"/>
                    <a:pt x="1" y="5036"/>
                    <a:pt x="1" y="5543"/>
                  </a:cubicBezTo>
                  <a:cubicBezTo>
                    <a:pt x="1" y="5543"/>
                    <a:pt x="1" y="5575"/>
                    <a:pt x="33" y="5575"/>
                  </a:cubicBezTo>
                  <a:cubicBezTo>
                    <a:pt x="33" y="5575"/>
                    <a:pt x="33" y="5543"/>
                    <a:pt x="33" y="5543"/>
                  </a:cubicBezTo>
                  <a:cubicBezTo>
                    <a:pt x="64" y="5036"/>
                    <a:pt x="191" y="4561"/>
                    <a:pt x="444" y="4118"/>
                  </a:cubicBezTo>
                  <a:cubicBezTo>
                    <a:pt x="666" y="3675"/>
                    <a:pt x="951" y="3295"/>
                    <a:pt x="1299" y="2946"/>
                  </a:cubicBezTo>
                  <a:cubicBezTo>
                    <a:pt x="1996" y="2249"/>
                    <a:pt x="2883" y="1711"/>
                    <a:pt x="3770" y="1299"/>
                  </a:cubicBezTo>
                  <a:cubicBezTo>
                    <a:pt x="4688" y="919"/>
                    <a:pt x="5638" y="603"/>
                    <a:pt x="6620" y="413"/>
                  </a:cubicBezTo>
                  <a:cubicBezTo>
                    <a:pt x="7570" y="191"/>
                    <a:pt x="8583" y="96"/>
                    <a:pt x="9597" y="33"/>
                  </a:cubicBezTo>
                  <a:cubicBezTo>
                    <a:pt x="9597" y="33"/>
                    <a:pt x="9597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;p13">
              <a:extLst>
                <a:ext uri="{FF2B5EF4-FFF2-40B4-BE49-F238E27FC236}">
                  <a16:creationId xmlns:a16="http://schemas.microsoft.com/office/drawing/2014/main" id="{4D731A04-5D44-AA09-2413-4679744BDBF8}"/>
                </a:ext>
              </a:extLst>
            </p:cNvPr>
            <p:cNvSpPr/>
            <p:nvPr/>
          </p:nvSpPr>
          <p:spPr>
            <a:xfrm>
              <a:off x="3358300" y="3932425"/>
              <a:ext cx="268425" cy="52100"/>
            </a:xfrm>
            <a:custGeom>
              <a:avLst/>
              <a:gdLst/>
              <a:ahLst/>
              <a:cxnLst/>
              <a:rect l="l" t="t" r="r" b="b"/>
              <a:pathLst>
                <a:path w="10737" h="2084" extrusionOk="0">
                  <a:moveTo>
                    <a:pt x="7421" y="1"/>
                  </a:moveTo>
                  <a:cubicBezTo>
                    <a:pt x="2582" y="1"/>
                    <a:pt x="1" y="2083"/>
                    <a:pt x="1" y="2083"/>
                  </a:cubicBezTo>
                  <a:cubicBezTo>
                    <a:pt x="3548" y="468"/>
                    <a:pt x="10737" y="310"/>
                    <a:pt x="10737" y="310"/>
                  </a:cubicBezTo>
                  <a:cubicBezTo>
                    <a:pt x="9535" y="91"/>
                    <a:pt x="8429" y="1"/>
                    <a:pt x="7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9;p13">
              <a:extLst>
                <a:ext uri="{FF2B5EF4-FFF2-40B4-BE49-F238E27FC236}">
                  <a16:creationId xmlns:a16="http://schemas.microsoft.com/office/drawing/2014/main" id="{BBEDCA30-EBD3-4B40-DA63-DCC04FB56AA4}"/>
                </a:ext>
              </a:extLst>
            </p:cNvPr>
            <p:cNvSpPr/>
            <p:nvPr/>
          </p:nvSpPr>
          <p:spPr>
            <a:xfrm>
              <a:off x="3683700" y="4165000"/>
              <a:ext cx="140175" cy="91875"/>
            </a:xfrm>
            <a:custGeom>
              <a:avLst/>
              <a:gdLst/>
              <a:ahLst/>
              <a:cxnLst/>
              <a:rect l="l" t="t" r="r" b="b"/>
              <a:pathLst>
                <a:path w="5607" h="3675" extrusionOk="0">
                  <a:moveTo>
                    <a:pt x="698" y="1"/>
                  </a:moveTo>
                  <a:cubicBezTo>
                    <a:pt x="666" y="32"/>
                    <a:pt x="634" y="32"/>
                    <a:pt x="603" y="64"/>
                  </a:cubicBezTo>
                  <a:cubicBezTo>
                    <a:pt x="349" y="191"/>
                    <a:pt x="159" y="444"/>
                    <a:pt x="1" y="729"/>
                  </a:cubicBezTo>
                  <a:lnTo>
                    <a:pt x="5131" y="3674"/>
                  </a:lnTo>
                  <a:lnTo>
                    <a:pt x="5606" y="285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;p13">
              <a:extLst>
                <a:ext uri="{FF2B5EF4-FFF2-40B4-BE49-F238E27FC236}">
                  <a16:creationId xmlns:a16="http://schemas.microsoft.com/office/drawing/2014/main" id="{93B2D8F3-6419-B334-B1C7-5DFAED83B872}"/>
                </a:ext>
              </a:extLst>
            </p:cNvPr>
            <p:cNvSpPr/>
            <p:nvPr/>
          </p:nvSpPr>
          <p:spPr>
            <a:xfrm>
              <a:off x="3678175" y="4182425"/>
              <a:ext cx="133825" cy="91075"/>
            </a:xfrm>
            <a:custGeom>
              <a:avLst/>
              <a:gdLst/>
              <a:ahLst/>
              <a:cxnLst/>
              <a:rect l="l" t="t" r="r" b="b"/>
              <a:pathLst>
                <a:path w="5353" h="3643" extrusionOk="0">
                  <a:moveTo>
                    <a:pt x="222" y="0"/>
                  </a:moveTo>
                  <a:cubicBezTo>
                    <a:pt x="95" y="254"/>
                    <a:pt x="0" y="507"/>
                    <a:pt x="0" y="760"/>
                  </a:cubicBezTo>
                  <a:lnTo>
                    <a:pt x="0" y="792"/>
                  </a:lnTo>
                  <a:lnTo>
                    <a:pt x="4972" y="3642"/>
                  </a:lnTo>
                  <a:lnTo>
                    <a:pt x="5352" y="297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D36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1;p13">
              <a:extLst>
                <a:ext uri="{FF2B5EF4-FFF2-40B4-BE49-F238E27FC236}">
                  <a16:creationId xmlns:a16="http://schemas.microsoft.com/office/drawing/2014/main" id="{630DA4AD-5E5A-8E7F-8CF3-B41A18BC656F}"/>
                </a:ext>
              </a:extLst>
            </p:cNvPr>
            <p:cNvSpPr/>
            <p:nvPr/>
          </p:nvSpPr>
          <p:spPr>
            <a:xfrm>
              <a:off x="3701125" y="4163500"/>
              <a:ext cx="125900" cy="72775"/>
            </a:xfrm>
            <a:custGeom>
              <a:avLst/>
              <a:gdLst/>
              <a:ahLst/>
              <a:cxnLst/>
              <a:rect l="l" t="t" r="r" b="b"/>
              <a:pathLst>
                <a:path w="5036" h="2911" extrusionOk="0">
                  <a:moveTo>
                    <a:pt x="238" y="1"/>
                  </a:moveTo>
                  <a:cubicBezTo>
                    <a:pt x="166" y="1"/>
                    <a:pt x="86" y="18"/>
                    <a:pt x="1" y="61"/>
                  </a:cubicBezTo>
                  <a:lnTo>
                    <a:pt x="4909" y="2911"/>
                  </a:lnTo>
                  <a:lnTo>
                    <a:pt x="5036" y="2689"/>
                  </a:lnTo>
                  <a:lnTo>
                    <a:pt x="476" y="61"/>
                  </a:lnTo>
                  <a:cubicBezTo>
                    <a:pt x="406" y="26"/>
                    <a:pt x="327" y="1"/>
                    <a:pt x="238" y="1"/>
                  </a:cubicBezTo>
                  <a:close/>
                </a:path>
              </a:pathLst>
            </a:custGeom>
            <a:solidFill>
              <a:srgbClr val="D36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2;p13">
              <a:extLst>
                <a:ext uri="{FF2B5EF4-FFF2-40B4-BE49-F238E27FC236}">
                  <a16:creationId xmlns:a16="http://schemas.microsoft.com/office/drawing/2014/main" id="{573BDB23-8967-DAA7-7797-6CF9F335BE9F}"/>
                </a:ext>
              </a:extLst>
            </p:cNvPr>
            <p:cNvSpPr/>
            <p:nvPr/>
          </p:nvSpPr>
          <p:spPr>
            <a:xfrm>
              <a:off x="3678175" y="4202225"/>
              <a:ext cx="124325" cy="78400"/>
            </a:xfrm>
            <a:custGeom>
              <a:avLst/>
              <a:gdLst/>
              <a:ahLst/>
              <a:cxnLst/>
              <a:rect l="l" t="t" r="r" b="b"/>
              <a:pathLst>
                <a:path w="4973" h="3136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222"/>
                    <a:pt x="95" y="412"/>
                    <a:pt x="253" y="475"/>
                  </a:cubicBezTo>
                  <a:lnTo>
                    <a:pt x="4814" y="3135"/>
                  </a:lnTo>
                  <a:lnTo>
                    <a:pt x="4972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6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;p13">
              <a:extLst>
                <a:ext uri="{FF2B5EF4-FFF2-40B4-BE49-F238E27FC236}">
                  <a16:creationId xmlns:a16="http://schemas.microsoft.com/office/drawing/2014/main" id="{56E55C11-CB1D-5E85-0BDC-A5BFE37C923C}"/>
                </a:ext>
              </a:extLst>
            </p:cNvPr>
            <p:cNvSpPr/>
            <p:nvPr/>
          </p:nvSpPr>
          <p:spPr>
            <a:xfrm>
              <a:off x="3792975" y="4229525"/>
              <a:ext cx="40400" cy="52150"/>
            </a:xfrm>
            <a:custGeom>
              <a:avLst/>
              <a:gdLst/>
              <a:ahLst/>
              <a:cxnLst/>
              <a:rect l="l" t="t" r="r" b="b"/>
              <a:pathLst>
                <a:path w="1616" h="2086" extrusionOk="0">
                  <a:moveTo>
                    <a:pt x="1160" y="1"/>
                  </a:moveTo>
                  <a:cubicBezTo>
                    <a:pt x="1048" y="1"/>
                    <a:pt x="923" y="37"/>
                    <a:pt x="792" y="112"/>
                  </a:cubicBezTo>
                  <a:cubicBezTo>
                    <a:pt x="348" y="365"/>
                    <a:pt x="0" y="998"/>
                    <a:pt x="0" y="1505"/>
                  </a:cubicBezTo>
                  <a:cubicBezTo>
                    <a:pt x="0" y="1868"/>
                    <a:pt x="179" y="2085"/>
                    <a:pt x="444" y="2085"/>
                  </a:cubicBezTo>
                  <a:cubicBezTo>
                    <a:pt x="549" y="2085"/>
                    <a:pt x="667" y="2052"/>
                    <a:pt x="792" y="1980"/>
                  </a:cubicBezTo>
                  <a:cubicBezTo>
                    <a:pt x="1235" y="1727"/>
                    <a:pt x="1615" y="1093"/>
                    <a:pt x="1615" y="587"/>
                  </a:cubicBezTo>
                  <a:cubicBezTo>
                    <a:pt x="1615" y="207"/>
                    <a:pt x="1426" y="1"/>
                    <a:pt x="1160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;p13">
              <a:extLst>
                <a:ext uri="{FF2B5EF4-FFF2-40B4-BE49-F238E27FC236}">
                  <a16:creationId xmlns:a16="http://schemas.microsoft.com/office/drawing/2014/main" id="{3CE1353A-A510-C554-80E0-342E250C9E27}"/>
                </a:ext>
              </a:extLst>
            </p:cNvPr>
            <p:cNvSpPr/>
            <p:nvPr/>
          </p:nvSpPr>
          <p:spPr>
            <a:xfrm>
              <a:off x="3792975" y="4229525"/>
              <a:ext cx="40400" cy="52150"/>
            </a:xfrm>
            <a:custGeom>
              <a:avLst/>
              <a:gdLst/>
              <a:ahLst/>
              <a:cxnLst/>
              <a:rect l="l" t="t" r="r" b="b"/>
              <a:pathLst>
                <a:path w="1616" h="2086" extrusionOk="0">
                  <a:moveTo>
                    <a:pt x="1160" y="1"/>
                  </a:moveTo>
                  <a:cubicBezTo>
                    <a:pt x="1048" y="1"/>
                    <a:pt x="923" y="37"/>
                    <a:pt x="792" y="112"/>
                  </a:cubicBezTo>
                  <a:cubicBezTo>
                    <a:pt x="348" y="365"/>
                    <a:pt x="0" y="998"/>
                    <a:pt x="0" y="1505"/>
                  </a:cubicBezTo>
                  <a:cubicBezTo>
                    <a:pt x="0" y="1868"/>
                    <a:pt x="179" y="2085"/>
                    <a:pt x="444" y="2085"/>
                  </a:cubicBezTo>
                  <a:cubicBezTo>
                    <a:pt x="549" y="2085"/>
                    <a:pt x="667" y="2052"/>
                    <a:pt x="792" y="1980"/>
                  </a:cubicBezTo>
                  <a:cubicBezTo>
                    <a:pt x="1235" y="1727"/>
                    <a:pt x="1615" y="1093"/>
                    <a:pt x="1615" y="587"/>
                  </a:cubicBezTo>
                  <a:cubicBezTo>
                    <a:pt x="1615" y="207"/>
                    <a:pt x="1426" y="1"/>
                    <a:pt x="1160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;p13">
              <a:extLst>
                <a:ext uri="{FF2B5EF4-FFF2-40B4-BE49-F238E27FC236}">
                  <a16:creationId xmlns:a16="http://schemas.microsoft.com/office/drawing/2014/main" id="{8D73B7B5-8648-CB3D-F216-B3B626FC1C81}"/>
                </a:ext>
              </a:extLst>
            </p:cNvPr>
            <p:cNvSpPr/>
            <p:nvPr/>
          </p:nvSpPr>
          <p:spPr>
            <a:xfrm>
              <a:off x="3792175" y="4229125"/>
              <a:ext cx="30900" cy="47525"/>
            </a:xfrm>
            <a:custGeom>
              <a:avLst/>
              <a:gdLst/>
              <a:ahLst/>
              <a:cxnLst/>
              <a:rect l="l" t="t" r="r" b="b"/>
              <a:pathLst>
                <a:path w="1236" h="1901" extrusionOk="0">
                  <a:moveTo>
                    <a:pt x="1204" y="1"/>
                  </a:moveTo>
                  <a:cubicBezTo>
                    <a:pt x="982" y="1"/>
                    <a:pt x="792" y="96"/>
                    <a:pt x="634" y="254"/>
                  </a:cubicBezTo>
                  <a:cubicBezTo>
                    <a:pt x="475" y="381"/>
                    <a:pt x="349" y="539"/>
                    <a:pt x="254" y="729"/>
                  </a:cubicBezTo>
                  <a:cubicBezTo>
                    <a:pt x="159" y="888"/>
                    <a:pt x="64" y="1078"/>
                    <a:pt x="32" y="1299"/>
                  </a:cubicBezTo>
                  <a:cubicBezTo>
                    <a:pt x="0" y="1489"/>
                    <a:pt x="0" y="1711"/>
                    <a:pt x="95" y="1901"/>
                  </a:cubicBezTo>
                  <a:cubicBezTo>
                    <a:pt x="0" y="1711"/>
                    <a:pt x="0" y="1489"/>
                    <a:pt x="64" y="1299"/>
                  </a:cubicBezTo>
                  <a:cubicBezTo>
                    <a:pt x="95" y="1109"/>
                    <a:pt x="159" y="919"/>
                    <a:pt x="285" y="729"/>
                  </a:cubicBezTo>
                  <a:cubicBezTo>
                    <a:pt x="380" y="571"/>
                    <a:pt x="507" y="413"/>
                    <a:pt x="666" y="286"/>
                  </a:cubicBezTo>
                  <a:cubicBezTo>
                    <a:pt x="824" y="159"/>
                    <a:pt x="1014" y="33"/>
                    <a:pt x="1204" y="33"/>
                  </a:cubicBezTo>
                  <a:lnTo>
                    <a:pt x="1236" y="33"/>
                  </a:lnTo>
                  <a:cubicBezTo>
                    <a:pt x="1236" y="1"/>
                    <a:pt x="1204" y="1"/>
                    <a:pt x="1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6;p13">
              <a:extLst>
                <a:ext uri="{FF2B5EF4-FFF2-40B4-BE49-F238E27FC236}">
                  <a16:creationId xmlns:a16="http://schemas.microsoft.com/office/drawing/2014/main" id="{1D781FE3-B95D-056F-E38E-BCE05A01ACDB}"/>
                </a:ext>
              </a:extLst>
            </p:cNvPr>
            <p:cNvSpPr/>
            <p:nvPr/>
          </p:nvSpPr>
          <p:spPr>
            <a:xfrm>
              <a:off x="3791375" y="4214100"/>
              <a:ext cx="297725" cy="194000"/>
            </a:xfrm>
            <a:custGeom>
              <a:avLst/>
              <a:gdLst/>
              <a:ahLst/>
              <a:cxnLst/>
              <a:rect l="l" t="t" r="r" b="b"/>
              <a:pathLst>
                <a:path w="11909" h="7760" extrusionOk="0">
                  <a:moveTo>
                    <a:pt x="1394" y="0"/>
                  </a:moveTo>
                  <a:cubicBezTo>
                    <a:pt x="1331" y="32"/>
                    <a:pt x="1268" y="63"/>
                    <a:pt x="1204" y="95"/>
                  </a:cubicBezTo>
                  <a:cubicBezTo>
                    <a:pt x="729" y="380"/>
                    <a:pt x="286" y="887"/>
                    <a:pt x="1" y="1425"/>
                  </a:cubicBezTo>
                  <a:lnTo>
                    <a:pt x="10958" y="7759"/>
                  </a:lnTo>
                  <a:lnTo>
                    <a:pt x="11908" y="6081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;p13">
              <a:extLst>
                <a:ext uri="{FF2B5EF4-FFF2-40B4-BE49-F238E27FC236}">
                  <a16:creationId xmlns:a16="http://schemas.microsoft.com/office/drawing/2014/main" id="{0CE3ABD2-8DFE-AD57-F654-7EC0CC2DC2B0}"/>
                </a:ext>
              </a:extLst>
            </p:cNvPr>
            <p:cNvSpPr/>
            <p:nvPr/>
          </p:nvSpPr>
          <p:spPr>
            <a:xfrm>
              <a:off x="3781100" y="4249725"/>
              <a:ext cx="284250" cy="192400"/>
            </a:xfrm>
            <a:custGeom>
              <a:avLst/>
              <a:gdLst/>
              <a:ahLst/>
              <a:cxnLst/>
              <a:rect l="l" t="t" r="r" b="b"/>
              <a:pathLst>
                <a:path w="11370" h="7696" extrusionOk="0">
                  <a:moveTo>
                    <a:pt x="412" y="0"/>
                  </a:moveTo>
                  <a:cubicBezTo>
                    <a:pt x="158" y="475"/>
                    <a:pt x="0" y="1014"/>
                    <a:pt x="0" y="1489"/>
                  </a:cubicBezTo>
                  <a:cubicBezTo>
                    <a:pt x="0" y="1520"/>
                    <a:pt x="0" y="1552"/>
                    <a:pt x="0" y="1584"/>
                  </a:cubicBezTo>
                  <a:lnTo>
                    <a:pt x="10578" y="7696"/>
                  </a:lnTo>
                  <a:lnTo>
                    <a:pt x="11369" y="6334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31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8;p13">
              <a:extLst>
                <a:ext uri="{FF2B5EF4-FFF2-40B4-BE49-F238E27FC236}">
                  <a16:creationId xmlns:a16="http://schemas.microsoft.com/office/drawing/2014/main" id="{BF6293C5-6CD6-72C0-7FDF-718E5553D474}"/>
                </a:ext>
              </a:extLst>
            </p:cNvPr>
            <p:cNvSpPr/>
            <p:nvPr/>
          </p:nvSpPr>
          <p:spPr>
            <a:xfrm>
              <a:off x="3826225" y="4211125"/>
              <a:ext cx="269200" cy="155000"/>
            </a:xfrm>
            <a:custGeom>
              <a:avLst/>
              <a:gdLst/>
              <a:ahLst/>
              <a:cxnLst/>
              <a:rect l="l" t="t" r="r" b="b"/>
              <a:pathLst>
                <a:path w="10768" h="6200" extrusionOk="0">
                  <a:moveTo>
                    <a:pt x="554" y="0"/>
                  </a:moveTo>
                  <a:cubicBezTo>
                    <a:pt x="388" y="0"/>
                    <a:pt x="206" y="40"/>
                    <a:pt x="0" y="119"/>
                  </a:cubicBezTo>
                  <a:lnTo>
                    <a:pt x="10514" y="6200"/>
                  </a:lnTo>
                  <a:lnTo>
                    <a:pt x="10768" y="5756"/>
                  </a:lnTo>
                  <a:lnTo>
                    <a:pt x="1014" y="119"/>
                  </a:lnTo>
                  <a:cubicBezTo>
                    <a:pt x="871" y="40"/>
                    <a:pt x="721" y="0"/>
                    <a:pt x="554" y="0"/>
                  </a:cubicBezTo>
                  <a:close/>
                </a:path>
              </a:pathLst>
            </a:custGeom>
            <a:solidFill>
              <a:srgbClr val="031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9;p13">
              <a:extLst>
                <a:ext uri="{FF2B5EF4-FFF2-40B4-BE49-F238E27FC236}">
                  <a16:creationId xmlns:a16="http://schemas.microsoft.com/office/drawing/2014/main" id="{7BFF69B3-AE51-0D05-88D1-8AAC06F08AD3}"/>
                </a:ext>
              </a:extLst>
            </p:cNvPr>
            <p:cNvSpPr/>
            <p:nvPr/>
          </p:nvSpPr>
          <p:spPr>
            <a:xfrm>
              <a:off x="3781100" y="4289300"/>
              <a:ext cx="264450" cy="165500"/>
            </a:xfrm>
            <a:custGeom>
              <a:avLst/>
              <a:gdLst/>
              <a:ahLst/>
              <a:cxnLst/>
              <a:rect l="l" t="t" r="r" b="b"/>
              <a:pathLst>
                <a:path w="10578" h="662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444"/>
                    <a:pt x="190" y="792"/>
                    <a:pt x="443" y="951"/>
                  </a:cubicBezTo>
                  <a:lnTo>
                    <a:pt x="475" y="951"/>
                  </a:lnTo>
                  <a:lnTo>
                    <a:pt x="10293" y="6619"/>
                  </a:lnTo>
                  <a:lnTo>
                    <a:pt x="10578" y="6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0;p13">
              <a:extLst>
                <a:ext uri="{FF2B5EF4-FFF2-40B4-BE49-F238E27FC236}">
                  <a16:creationId xmlns:a16="http://schemas.microsoft.com/office/drawing/2014/main" id="{71DA4D81-025D-5456-2B47-FA9D03E474C7}"/>
                </a:ext>
              </a:extLst>
            </p:cNvPr>
            <p:cNvSpPr/>
            <p:nvPr/>
          </p:nvSpPr>
          <p:spPr>
            <a:xfrm>
              <a:off x="4026525" y="4352775"/>
              <a:ext cx="80775" cy="105050"/>
            </a:xfrm>
            <a:custGeom>
              <a:avLst/>
              <a:gdLst/>
              <a:ahLst/>
              <a:cxnLst/>
              <a:rect l="l" t="t" r="r" b="b"/>
              <a:pathLst>
                <a:path w="3231" h="4202" extrusionOk="0">
                  <a:moveTo>
                    <a:pt x="2331" y="1"/>
                  </a:moveTo>
                  <a:cubicBezTo>
                    <a:pt x="2115" y="1"/>
                    <a:pt x="1872" y="71"/>
                    <a:pt x="1616" y="217"/>
                  </a:cubicBezTo>
                  <a:cubicBezTo>
                    <a:pt x="729" y="724"/>
                    <a:pt x="0" y="1990"/>
                    <a:pt x="0" y="3035"/>
                  </a:cubicBezTo>
                  <a:cubicBezTo>
                    <a:pt x="0" y="3779"/>
                    <a:pt x="369" y="4202"/>
                    <a:pt x="901" y="4202"/>
                  </a:cubicBezTo>
                  <a:cubicBezTo>
                    <a:pt x="1117" y="4202"/>
                    <a:pt x="1360" y="4132"/>
                    <a:pt x="1616" y="3985"/>
                  </a:cubicBezTo>
                  <a:cubicBezTo>
                    <a:pt x="2502" y="3447"/>
                    <a:pt x="3231" y="2180"/>
                    <a:pt x="3231" y="1167"/>
                  </a:cubicBezTo>
                  <a:cubicBezTo>
                    <a:pt x="3231" y="424"/>
                    <a:pt x="2862" y="1"/>
                    <a:pt x="2331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1;p13">
              <a:extLst>
                <a:ext uri="{FF2B5EF4-FFF2-40B4-BE49-F238E27FC236}">
                  <a16:creationId xmlns:a16="http://schemas.microsoft.com/office/drawing/2014/main" id="{18C8CD29-BDD1-7C66-0DEE-F3B1CE864D7C}"/>
                </a:ext>
              </a:extLst>
            </p:cNvPr>
            <p:cNvSpPr/>
            <p:nvPr/>
          </p:nvSpPr>
          <p:spPr>
            <a:xfrm>
              <a:off x="4026525" y="4352775"/>
              <a:ext cx="80775" cy="105050"/>
            </a:xfrm>
            <a:custGeom>
              <a:avLst/>
              <a:gdLst/>
              <a:ahLst/>
              <a:cxnLst/>
              <a:rect l="l" t="t" r="r" b="b"/>
              <a:pathLst>
                <a:path w="3231" h="4202" extrusionOk="0">
                  <a:moveTo>
                    <a:pt x="2331" y="1"/>
                  </a:moveTo>
                  <a:cubicBezTo>
                    <a:pt x="2115" y="1"/>
                    <a:pt x="1872" y="71"/>
                    <a:pt x="1616" y="217"/>
                  </a:cubicBezTo>
                  <a:cubicBezTo>
                    <a:pt x="729" y="724"/>
                    <a:pt x="0" y="1990"/>
                    <a:pt x="0" y="3035"/>
                  </a:cubicBezTo>
                  <a:cubicBezTo>
                    <a:pt x="0" y="3779"/>
                    <a:pt x="369" y="4202"/>
                    <a:pt x="901" y="4202"/>
                  </a:cubicBezTo>
                  <a:cubicBezTo>
                    <a:pt x="1117" y="4202"/>
                    <a:pt x="1360" y="4132"/>
                    <a:pt x="1616" y="3985"/>
                  </a:cubicBezTo>
                  <a:cubicBezTo>
                    <a:pt x="2502" y="3447"/>
                    <a:pt x="3231" y="2180"/>
                    <a:pt x="3231" y="1167"/>
                  </a:cubicBezTo>
                  <a:cubicBezTo>
                    <a:pt x="3231" y="424"/>
                    <a:pt x="2862" y="1"/>
                    <a:pt x="2331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2;p13">
              <a:extLst>
                <a:ext uri="{FF2B5EF4-FFF2-40B4-BE49-F238E27FC236}">
                  <a16:creationId xmlns:a16="http://schemas.microsoft.com/office/drawing/2014/main" id="{8EB4E39E-2151-E025-021A-817087A6B062}"/>
                </a:ext>
              </a:extLst>
            </p:cNvPr>
            <p:cNvSpPr/>
            <p:nvPr/>
          </p:nvSpPr>
          <p:spPr>
            <a:xfrm>
              <a:off x="4024950" y="4350275"/>
              <a:ext cx="63350" cy="96600"/>
            </a:xfrm>
            <a:custGeom>
              <a:avLst/>
              <a:gdLst/>
              <a:ahLst/>
              <a:cxnLst/>
              <a:rect l="l" t="t" r="r" b="b"/>
              <a:pathLst>
                <a:path w="2534" h="3864" extrusionOk="0">
                  <a:moveTo>
                    <a:pt x="2439" y="0"/>
                  </a:moveTo>
                  <a:cubicBezTo>
                    <a:pt x="1995" y="0"/>
                    <a:pt x="1615" y="254"/>
                    <a:pt x="1299" y="507"/>
                  </a:cubicBezTo>
                  <a:cubicBezTo>
                    <a:pt x="950" y="792"/>
                    <a:pt x="697" y="1140"/>
                    <a:pt x="507" y="1489"/>
                  </a:cubicBezTo>
                  <a:cubicBezTo>
                    <a:pt x="285" y="1837"/>
                    <a:pt x="159" y="2249"/>
                    <a:pt x="63" y="2660"/>
                  </a:cubicBezTo>
                  <a:cubicBezTo>
                    <a:pt x="0" y="3072"/>
                    <a:pt x="0" y="3515"/>
                    <a:pt x="222" y="3864"/>
                  </a:cubicBezTo>
                  <a:cubicBezTo>
                    <a:pt x="32" y="3484"/>
                    <a:pt x="63" y="3072"/>
                    <a:pt x="127" y="2660"/>
                  </a:cubicBezTo>
                  <a:cubicBezTo>
                    <a:pt x="222" y="2280"/>
                    <a:pt x="380" y="1900"/>
                    <a:pt x="570" y="1552"/>
                  </a:cubicBezTo>
                  <a:cubicBezTo>
                    <a:pt x="792" y="1204"/>
                    <a:pt x="1045" y="887"/>
                    <a:pt x="1362" y="634"/>
                  </a:cubicBezTo>
                  <a:cubicBezTo>
                    <a:pt x="1658" y="397"/>
                    <a:pt x="2010" y="187"/>
                    <a:pt x="2365" y="187"/>
                  </a:cubicBezTo>
                  <a:cubicBezTo>
                    <a:pt x="2390" y="187"/>
                    <a:pt x="2414" y="188"/>
                    <a:pt x="2439" y="190"/>
                  </a:cubicBezTo>
                  <a:cubicBezTo>
                    <a:pt x="2502" y="190"/>
                    <a:pt x="2534" y="127"/>
                    <a:pt x="2534" y="95"/>
                  </a:cubicBezTo>
                  <a:cubicBezTo>
                    <a:pt x="2534" y="32"/>
                    <a:pt x="2502" y="0"/>
                    <a:pt x="2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3;p13">
              <a:extLst>
                <a:ext uri="{FF2B5EF4-FFF2-40B4-BE49-F238E27FC236}">
                  <a16:creationId xmlns:a16="http://schemas.microsoft.com/office/drawing/2014/main" id="{4D7FC1DF-5E33-3B9A-4899-A55974CBDC81}"/>
                </a:ext>
              </a:extLst>
            </p:cNvPr>
            <p:cNvSpPr/>
            <p:nvPr/>
          </p:nvSpPr>
          <p:spPr>
            <a:xfrm>
              <a:off x="713950" y="2442625"/>
              <a:ext cx="3313400" cy="1872425"/>
            </a:xfrm>
            <a:custGeom>
              <a:avLst/>
              <a:gdLst/>
              <a:ahLst/>
              <a:cxnLst/>
              <a:rect l="l" t="t" r="r" b="b"/>
              <a:pathLst>
                <a:path w="132536" h="74897" extrusionOk="0">
                  <a:moveTo>
                    <a:pt x="89196" y="0"/>
                  </a:moveTo>
                  <a:cubicBezTo>
                    <a:pt x="87399" y="0"/>
                    <a:pt x="85602" y="396"/>
                    <a:pt x="84240" y="1188"/>
                  </a:cubicBezTo>
                  <a:lnTo>
                    <a:pt x="4972" y="46949"/>
                  </a:lnTo>
                  <a:lnTo>
                    <a:pt x="4972" y="44986"/>
                  </a:lnTo>
                  <a:lnTo>
                    <a:pt x="0" y="44986"/>
                  </a:lnTo>
                  <a:lnTo>
                    <a:pt x="0" y="49831"/>
                  </a:lnTo>
                  <a:lnTo>
                    <a:pt x="0" y="49926"/>
                  </a:lnTo>
                  <a:lnTo>
                    <a:pt x="0" y="49958"/>
                  </a:lnTo>
                  <a:cubicBezTo>
                    <a:pt x="63" y="50971"/>
                    <a:pt x="728" y="51984"/>
                    <a:pt x="2059" y="52745"/>
                  </a:cubicBezTo>
                  <a:lnTo>
                    <a:pt x="38383" y="73709"/>
                  </a:lnTo>
                  <a:cubicBezTo>
                    <a:pt x="39761" y="74501"/>
                    <a:pt x="41558" y="74897"/>
                    <a:pt x="43355" y="74897"/>
                  </a:cubicBezTo>
                  <a:cubicBezTo>
                    <a:pt x="45152" y="74897"/>
                    <a:pt x="46950" y="74501"/>
                    <a:pt x="48327" y="73709"/>
                  </a:cubicBezTo>
                  <a:lnTo>
                    <a:pt x="130477" y="26269"/>
                  </a:lnTo>
                  <a:cubicBezTo>
                    <a:pt x="131838" y="25509"/>
                    <a:pt x="132503" y="24496"/>
                    <a:pt x="132535" y="23482"/>
                  </a:cubicBezTo>
                  <a:lnTo>
                    <a:pt x="132535" y="18574"/>
                  </a:lnTo>
                  <a:lnTo>
                    <a:pt x="126645" y="18574"/>
                  </a:lnTo>
                  <a:lnTo>
                    <a:pt x="126645" y="19936"/>
                  </a:lnTo>
                  <a:lnTo>
                    <a:pt x="94152" y="1188"/>
                  </a:lnTo>
                  <a:cubicBezTo>
                    <a:pt x="92790" y="396"/>
                    <a:pt x="90993" y="0"/>
                    <a:pt x="89196" y="0"/>
                  </a:cubicBez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4;p13">
              <a:extLst>
                <a:ext uri="{FF2B5EF4-FFF2-40B4-BE49-F238E27FC236}">
                  <a16:creationId xmlns:a16="http://schemas.microsoft.com/office/drawing/2014/main" id="{B620B3A8-957B-B93B-B8C3-7E563BF103ED}"/>
                </a:ext>
              </a:extLst>
            </p:cNvPr>
            <p:cNvSpPr/>
            <p:nvPr/>
          </p:nvSpPr>
          <p:spPr>
            <a:xfrm>
              <a:off x="697325" y="2281900"/>
              <a:ext cx="3347425" cy="1912825"/>
            </a:xfrm>
            <a:custGeom>
              <a:avLst/>
              <a:gdLst/>
              <a:ahLst/>
              <a:cxnLst/>
              <a:rect l="l" t="t" r="r" b="b"/>
              <a:pathLst>
                <a:path w="133897" h="76513" extrusionOk="0">
                  <a:moveTo>
                    <a:pt x="89861" y="0"/>
                  </a:moveTo>
                  <a:cubicBezTo>
                    <a:pt x="88064" y="0"/>
                    <a:pt x="86267" y="396"/>
                    <a:pt x="84905" y="1188"/>
                  </a:cubicBezTo>
                  <a:lnTo>
                    <a:pt x="2724" y="48628"/>
                  </a:lnTo>
                  <a:cubicBezTo>
                    <a:pt x="0" y="50211"/>
                    <a:pt x="0" y="52776"/>
                    <a:pt x="2724" y="54360"/>
                  </a:cubicBezTo>
                  <a:lnTo>
                    <a:pt x="39048" y="75325"/>
                  </a:lnTo>
                  <a:cubicBezTo>
                    <a:pt x="40426" y="76116"/>
                    <a:pt x="42223" y="76512"/>
                    <a:pt x="44020" y="76512"/>
                  </a:cubicBezTo>
                  <a:cubicBezTo>
                    <a:pt x="45817" y="76512"/>
                    <a:pt x="47615" y="76116"/>
                    <a:pt x="48992" y="75325"/>
                  </a:cubicBezTo>
                  <a:lnTo>
                    <a:pt x="131142" y="27885"/>
                  </a:lnTo>
                  <a:cubicBezTo>
                    <a:pt x="133897" y="26301"/>
                    <a:pt x="133897" y="23736"/>
                    <a:pt x="131142" y="22153"/>
                  </a:cubicBezTo>
                  <a:lnTo>
                    <a:pt x="94817" y="1188"/>
                  </a:lnTo>
                  <a:cubicBezTo>
                    <a:pt x="93455" y="396"/>
                    <a:pt x="91658" y="0"/>
                    <a:pt x="89861" y="0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5;p13">
              <a:extLst>
                <a:ext uri="{FF2B5EF4-FFF2-40B4-BE49-F238E27FC236}">
                  <a16:creationId xmlns:a16="http://schemas.microsoft.com/office/drawing/2014/main" id="{423CFF5F-5F71-5E4D-0940-4B836F4992AF}"/>
                </a:ext>
              </a:extLst>
            </p:cNvPr>
            <p:cNvSpPr/>
            <p:nvPr/>
          </p:nvSpPr>
          <p:spPr>
            <a:xfrm>
              <a:off x="781225" y="2325825"/>
              <a:ext cx="3179600" cy="1824750"/>
            </a:xfrm>
            <a:custGeom>
              <a:avLst/>
              <a:gdLst/>
              <a:ahLst/>
              <a:cxnLst/>
              <a:rect l="l" t="t" r="r" b="b"/>
              <a:pathLst>
                <a:path w="127184" h="72990" extrusionOk="0">
                  <a:moveTo>
                    <a:pt x="86505" y="1"/>
                  </a:moveTo>
                  <a:cubicBezTo>
                    <a:pt x="85492" y="1"/>
                    <a:pt x="84478" y="223"/>
                    <a:pt x="83702" y="666"/>
                  </a:cubicBezTo>
                  <a:lnTo>
                    <a:pt x="1553" y="48106"/>
                  </a:lnTo>
                  <a:cubicBezTo>
                    <a:pt x="1" y="48993"/>
                    <a:pt x="1" y="50449"/>
                    <a:pt x="1553" y="51336"/>
                  </a:cubicBezTo>
                  <a:lnTo>
                    <a:pt x="37846" y="72301"/>
                  </a:lnTo>
                  <a:cubicBezTo>
                    <a:pt x="38621" y="72760"/>
                    <a:pt x="39643" y="72990"/>
                    <a:pt x="40660" y="72990"/>
                  </a:cubicBezTo>
                  <a:cubicBezTo>
                    <a:pt x="41677" y="72990"/>
                    <a:pt x="42691" y="72760"/>
                    <a:pt x="43451" y="72301"/>
                  </a:cubicBezTo>
                  <a:lnTo>
                    <a:pt x="125632" y="24861"/>
                  </a:lnTo>
                  <a:cubicBezTo>
                    <a:pt x="127184" y="23974"/>
                    <a:pt x="127184" y="22517"/>
                    <a:pt x="125632" y="21631"/>
                  </a:cubicBezTo>
                  <a:lnTo>
                    <a:pt x="117240" y="16785"/>
                  </a:lnTo>
                  <a:cubicBezTo>
                    <a:pt x="116828" y="16548"/>
                    <a:pt x="116274" y="16429"/>
                    <a:pt x="115720" y="16429"/>
                  </a:cubicBezTo>
                  <a:cubicBezTo>
                    <a:pt x="115166" y="16429"/>
                    <a:pt x="114611" y="16548"/>
                    <a:pt x="114200" y="16785"/>
                  </a:cubicBezTo>
                  <a:lnTo>
                    <a:pt x="113693" y="17102"/>
                  </a:lnTo>
                  <a:cubicBezTo>
                    <a:pt x="113265" y="17340"/>
                    <a:pt x="112711" y="17458"/>
                    <a:pt x="112157" y="17458"/>
                  </a:cubicBezTo>
                  <a:cubicBezTo>
                    <a:pt x="111603" y="17458"/>
                    <a:pt x="111049" y="17340"/>
                    <a:pt x="110621" y="17102"/>
                  </a:cubicBezTo>
                  <a:lnTo>
                    <a:pt x="97193" y="9343"/>
                  </a:lnTo>
                  <a:cubicBezTo>
                    <a:pt x="96370" y="8836"/>
                    <a:pt x="96370" y="8045"/>
                    <a:pt x="97193" y="7570"/>
                  </a:cubicBezTo>
                  <a:lnTo>
                    <a:pt x="97700" y="7285"/>
                  </a:lnTo>
                  <a:cubicBezTo>
                    <a:pt x="98555" y="6778"/>
                    <a:pt x="98555" y="6018"/>
                    <a:pt x="97700" y="5511"/>
                  </a:cubicBezTo>
                  <a:lnTo>
                    <a:pt x="89308" y="666"/>
                  </a:lnTo>
                  <a:cubicBezTo>
                    <a:pt x="88532" y="223"/>
                    <a:pt x="87518" y="1"/>
                    <a:pt x="86505" y="1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6;p13">
              <a:extLst>
                <a:ext uri="{FF2B5EF4-FFF2-40B4-BE49-F238E27FC236}">
                  <a16:creationId xmlns:a16="http://schemas.microsoft.com/office/drawing/2014/main" id="{4655570D-520D-43F9-60F0-8B3E326FF77B}"/>
                </a:ext>
              </a:extLst>
            </p:cNvPr>
            <p:cNvSpPr/>
            <p:nvPr/>
          </p:nvSpPr>
          <p:spPr>
            <a:xfrm>
              <a:off x="3317925" y="2549075"/>
              <a:ext cx="249425" cy="140600"/>
            </a:xfrm>
            <a:custGeom>
              <a:avLst/>
              <a:gdLst/>
              <a:ahLst/>
              <a:cxnLst/>
              <a:rect l="l" t="t" r="r" b="b"/>
              <a:pathLst>
                <a:path w="9977" h="5624" extrusionOk="0">
                  <a:moveTo>
                    <a:pt x="1109" y="0"/>
                  </a:moveTo>
                  <a:cubicBezTo>
                    <a:pt x="870" y="0"/>
                    <a:pt x="618" y="57"/>
                    <a:pt x="412" y="160"/>
                  </a:cubicBezTo>
                  <a:cubicBezTo>
                    <a:pt x="64" y="381"/>
                    <a:pt x="1" y="698"/>
                    <a:pt x="317" y="888"/>
                  </a:cubicBezTo>
                  <a:lnTo>
                    <a:pt x="8330" y="5512"/>
                  </a:lnTo>
                  <a:cubicBezTo>
                    <a:pt x="8475" y="5584"/>
                    <a:pt x="8673" y="5624"/>
                    <a:pt x="8879" y="5624"/>
                  </a:cubicBezTo>
                  <a:cubicBezTo>
                    <a:pt x="9122" y="5624"/>
                    <a:pt x="9376" y="5569"/>
                    <a:pt x="9565" y="5449"/>
                  </a:cubicBezTo>
                  <a:cubicBezTo>
                    <a:pt x="9913" y="5227"/>
                    <a:pt x="9976" y="4942"/>
                    <a:pt x="9660" y="4752"/>
                  </a:cubicBezTo>
                  <a:lnTo>
                    <a:pt x="1647" y="128"/>
                  </a:lnTo>
                  <a:cubicBezTo>
                    <a:pt x="1502" y="41"/>
                    <a:pt x="1310" y="0"/>
                    <a:pt x="1109" y="0"/>
                  </a:cubicBezTo>
                  <a:close/>
                </a:path>
              </a:pathLst>
            </a:custGeom>
            <a:solidFill>
              <a:srgbClr val="010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7;p13">
              <a:extLst>
                <a:ext uri="{FF2B5EF4-FFF2-40B4-BE49-F238E27FC236}">
                  <a16:creationId xmlns:a16="http://schemas.microsoft.com/office/drawing/2014/main" id="{CE929992-35F2-9B48-9EEB-BD2136ECAE61}"/>
                </a:ext>
              </a:extLst>
            </p:cNvPr>
            <p:cNvSpPr/>
            <p:nvPr/>
          </p:nvSpPr>
          <p:spPr>
            <a:xfrm>
              <a:off x="1697275" y="2132650"/>
              <a:ext cx="777500" cy="448925"/>
            </a:xfrm>
            <a:custGeom>
              <a:avLst/>
              <a:gdLst/>
              <a:ahLst/>
              <a:cxnLst/>
              <a:rect l="l" t="t" r="r" b="b"/>
              <a:pathLst>
                <a:path w="31100" h="17957" extrusionOk="0">
                  <a:moveTo>
                    <a:pt x="15550" y="1"/>
                  </a:moveTo>
                  <a:lnTo>
                    <a:pt x="0" y="8963"/>
                  </a:lnTo>
                  <a:lnTo>
                    <a:pt x="15550" y="17957"/>
                  </a:lnTo>
                  <a:lnTo>
                    <a:pt x="31099" y="8963"/>
                  </a:lnTo>
                  <a:lnTo>
                    <a:pt x="15550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8;p13">
              <a:extLst>
                <a:ext uri="{FF2B5EF4-FFF2-40B4-BE49-F238E27FC236}">
                  <a16:creationId xmlns:a16="http://schemas.microsoft.com/office/drawing/2014/main" id="{976C848A-6D60-B705-588A-3A26667F26B0}"/>
                </a:ext>
              </a:extLst>
            </p:cNvPr>
            <p:cNvSpPr/>
            <p:nvPr/>
          </p:nvSpPr>
          <p:spPr>
            <a:xfrm>
              <a:off x="1759800" y="1177825"/>
              <a:ext cx="652425" cy="376900"/>
            </a:xfrm>
            <a:custGeom>
              <a:avLst/>
              <a:gdLst/>
              <a:ahLst/>
              <a:cxnLst/>
              <a:rect l="l" t="t" r="r" b="b"/>
              <a:pathLst>
                <a:path w="26097" h="15076" extrusionOk="0">
                  <a:moveTo>
                    <a:pt x="13049" y="1"/>
                  </a:moveTo>
                  <a:lnTo>
                    <a:pt x="1" y="7538"/>
                  </a:lnTo>
                  <a:lnTo>
                    <a:pt x="13049" y="15075"/>
                  </a:lnTo>
                  <a:lnTo>
                    <a:pt x="26096" y="7538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;p13">
              <a:extLst>
                <a:ext uri="{FF2B5EF4-FFF2-40B4-BE49-F238E27FC236}">
                  <a16:creationId xmlns:a16="http://schemas.microsoft.com/office/drawing/2014/main" id="{642E63A7-B838-DE58-C4AB-EDBEB8D3C7CD}"/>
                </a:ext>
              </a:extLst>
            </p:cNvPr>
            <p:cNvSpPr/>
            <p:nvPr/>
          </p:nvSpPr>
          <p:spPr>
            <a:xfrm>
              <a:off x="2086000" y="1366275"/>
              <a:ext cx="326225" cy="1179675"/>
            </a:xfrm>
            <a:custGeom>
              <a:avLst/>
              <a:gdLst/>
              <a:ahLst/>
              <a:cxnLst/>
              <a:rect l="l" t="t" r="r" b="b"/>
              <a:pathLst>
                <a:path w="13049" h="47187" extrusionOk="0">
                  <a:moveTo>
                    <a:pt x="13048" y="0"/>
                  </a:moveTo>
                  <a:lnTo>
                    <a:pt x="1" y="7537"/>
                  </a:lnTo>
                  <a:lnTo>
                    <a:pt x="1" y="47187"/>
                  </a:lnTo>
                  <a:lnTo>
                    <a:pt x="13048" y="39618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0;p13">
              <a:extLst>
                <a:ext uri="{FF2B5EF4-FFF2-40B4-BE49-F238E27FC236}">
                  <a16:creationId xmlns:a16="http://schemas.microsoft.com/office/drawing/2014/main" id="{134B3DE7-E1FE-8822-14E4-F5CD06B20528}"/>
                </a:ext>
              </a:extLst>
            </p:cNvPr>
            <p:cNvSpPr/>
            <p:nvPr/>
          </p:nvSpPr>
          <p:spPr>
            <a:xfrm>
              <a:off x="1759800" y="1366275"/>
              <a:ext cx="326225" cy="1179675"/>
            </a:xfrm>
            <a:custGeom>
              <a:avLst/>
              <a:gdLst/>
              <a:ahLst/>
              <a:cxnLst/>
              <a:rect l="l" t="t" r="r" b="b"/>
              <a:pathLst>
                <a:path w="13049" h="47187" extrusionOk="0">
                  <a:moveTo>
                    <a:pt x="1" y="0"/>
                  </a:moveTo>
                  <a:lnTo>
                    <a:pt x="1" y="39618"/>
                  </a:lnTo>
                  <a:lnTo>
                    <a:pt x="13049" y="47187"/>
                  </a:lnTo>
                  <a:lnTo>
                    <a:pt x="13049" y="75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F6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1;p13">
              <a:extLst>
                <a:ext uri="{FF2B5EF4-FFF2-40B4-BE49-F238E27FC236}">
                  <a16:creationId xmlns:a16="http://schemas.microsoft.com/office/drawing/2014/main" id="{34E64E6B-0EF1-3739-E486-4B53D4ED95F4}"/>
                </a:ext>
              </a:extLst>
            </p:cNvPr>
            <p:cNvSpPr/>
            <p:nvPr/>
          </p:nvSpPr>
          <p:spPr>
            <a:xfrm>
              <a:off x="1200850" y="2416100"/>
              <a:ext cx="778300" cy="448925"/>
            </a:xfrm>
            <a:custGeom>
              <a:avLst/>
              <a:gdLst/>
              <a:ahLst/>
              <a:cxnLst/>
              <a:rect l="l" t="t" r="r" b="b"/>
              <a:pathLst>
                <a:path w="31132" h="17957" extrusionOk="0">
                  <a:moveTo>
                    <a:pt x="15550" y="0"/>
                  </a:moveTo>
                  <a:lnTo>
                    <a:pt x="1" y="8994"/>
                  </a:lnTo>
                  <a:lnTo>
                    <a:pt x="15550" y="17956"/>
                  </a:lnTo>
                  <a:lnTo>
                    <a:pt x="31131" y="8994"/>
                  </a:lnTo>
                  <a:lnTo>
                    <a:pt x="15550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2;p13">
              <a:extLst>
                <a:ext uri="{FF2B5EF4-FFF2-40B4-BE49-F238E27FC236}">
                  <a16:creationId xmlns:a16="http://schemas.microsoft.com/office/drawing/2014/main" id="{61536F38-AC5B-D7D2-4D4F-9B5A6D229568}"/>
                </a:ext>
              </a:extLst>
            </p:cNvPr>
            <p:cNvSpPr/>
            <p:nvPr/>
          </p:nvSpPr>
          <p:spPr>
            <a:xfrm>
              <a:off x="1263400" y="1721750"/>
              <a:ext cx="653200" cy="376875"/>
            </a:xfrm>
            <a:custGeom>
              <a:avLst/>
              <a:gdLst/>
              <a:ahLst/>
              <a:cxnLst/>
              <a:rect l="l" t="t" r="r" b="b"/>
              <a:pathLst>
                <a:path w="26128" h="15075" extrusionOk="0">
                  <a:moveTo>
                    <a:pt x="13048" y="0"/>
                  </a:moveTo>
                  <a:lnTo>
                    <a:pt x="0" y="7538"/>
                  </a:lnTo>
                  <a:lnTo>
                    <a:pt x="13048" y="15075"/>
                  </a:lnTo>
                  <a:lnTo>
                    <a:pt x="26127" y="7538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FFB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;p13">
              <a:extLst>
                <a:ext uri="{FF2B5EF4-FFF2-40B4-BE49-F238E27FC236}">
                  <a16:creationId xmlns:a16="http://schemas.microsoft.com/office/drawing/2014/main" id="{A063B2B1-5444-5998-628D-348550AA8724}"/>
                </a:ext>
              </a:extLst>
            </p:cNvPr>
            <p:cNvSpPr/>
            <p:nvPr/>
          </p:nvSpPr>
          <p:spPr>
            <a:xfrm>
              <a:off x="1589600" y="1910175"/>
              <a:ext cx="327000" cy="919225"/>
            </a:xfrm>
            <a:custGeom>
              <a:avLst/>
              <a:gdLst/>
              <a:ahLst/>
              <a:cxnLst/>
              <a:rect l="l" t="t" r="r" b="b"/>
              <a:pathLst>
                <a:path w="13080" h="36769" extrusionOk="0">
                  <a:moveTo>
                    <a:pt x="13079" y="1"/>
                  </a:moveTo>
                  <a:lnTo>
                    <a:pt x="0" y="7538"/>
                  </a:lnTo>
                  <a:lnTo>
                    <a:pt x="0" y="36768"/>
                  </a:lnTo>
                  <a:lnTo>
                    <a:pt x="13079" y="29231"/>
                  </a:lnTo>
                  <a:lnTo>
                    <a:pt x="13079" y="1"/>
                  </a:lnTo>
                  <a:close/>
                </a:path>
              </a:pathLst>
            </a:custGeom>
            <a:solidFill>
              <a:srgbClr val="F4A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4;p13">
              <a:extLst>
                <a:ext uri="{FF2B5EF4-FFF2-40B4-BE49-F238E27FC236}">
                  <a16:creationId xmlns:a16="http://schemas.microsoft.com/office/drawing/2014/main" id="{D027E4C3-06EB-62F1-0844-D88BA1BF22D8}"/>
                </a:ext>
              </a:extLst>
            </p:cNvPr>
            <p:cNvSpPr/>
            <p:nvPr/>
          </p:nvSpPr>
          <p:spPr>
            <a:xfrm>
              <a:off x="1263400" y="1910175"/>
              <a:ext cx="326225" cy="919225"/>
            </a:xfrm>
            <a:custGeom>
              <a:avLst/>
              <a:gdLst/>
              <a:ahLst/>
              <a:cxnLst/>
              <a:rect l="l" t="t" r="r" b="b"/>
              <a:pathLst>
                <a:path w="13049" h="36769" extrusionOk="0">
                  <a:moveTo>
                    <a:pt x="0" y="1"/>
                  </a:moveTo>
                  <a:lnTo>
                    <a:pt x="0" y="29231"/>
                  </a:lnTo>
                  <a:lnTo>
                    <a:pt x="13048" y="36768"/>
                  </a:lnTo>
                  <a:lnTo>
                    <a:pt x="13048" y="75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59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5;p13">
              <a:extLst>
                <a:ext uri="{FF2B5EF4-FFF2-40B4-BE49-F238E27FC236}">
                  <a16:creationId xmlns:a16="http://schemas.microsoft.com/office/drawing/2014/main" id="{C9D4FD69-250E-082C-83D3-36C3E5901126}"/>
                </a:ext>
              </a:extLst>
            </p:cNvPr>
            <p:cNvSpPr/>
            <p:nvPr/>
          </p:nvSpPr>
          <p:spPr>
            <a:xfrm>
              <a:off x="704450" y="2699525"/>
              <a:ext cx="778275" cy="448925"/>
            </a:xfrm>
            <a:custGeom>
              <a:avLst/>
              <a:gdLst/>
              <a:ahLst/>
              <a:cxnLst/>
              <a:rect l="l" t="t" r="r" b="b"/>
              <a:pathLst>
                <a:path w="31131" h="17957" extrusionOk="0">
                  <a:moveTo>
                    <a:pt x="15581" y="1"/>
                  </a:moveTo>
                  <a:lnTo>
                    <a:pt x="0" y="8995"/>
                  </a:lnTo>
                  <a:lnTo>
                    <a:pt x="15581" y="17957"/>
                  </a:lnTo>
                  <a:lnTo>
                    <a:pt x="31131" y="8995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6;p13">
              <a:extLst>
                <a:ext uri="{FF2B5EF4-FFF2-40B4-BE49-F238E27FC236}">
                  <a16:creationId xmlns:a16="http://schemas.microsoft.com/office/drawing/2014/main" id="{F6B1DDA6-A0F0-5F3B-5F0C-0B859DE93B03}"/>
                </a:ext>
              </a:extLst>
            </p:cNvPr>
            <p:cNvSpPr/>
            <p:nvPr/>
          </p:nvSpPr>
          <p:spPr>
            <a:xfrm>
              <a:off x="766975" y="2266450"/>
              <a:ext cx="653200" cy="376900"/>
            </a:xfrm>
            <a:custGeom>
              <a:avLst/>
              <a:gdLst/>
              <a:ahLst/>
              <a:cxnLst/>
              <a:rect l="l" t="t" r="r" b="b"/>
              <a:pathLst>
                <a:path w="26128" h="15076" extrusionOk="0">
                  <a:moveTo>
                    <a:pt x="13080" y="1"/>
                  </a:moveTo>
                  <a:lnTo>
                    <a:pt x="1" y="7538"/>
                  </a:lnTo>
                  <a:lnTo>
                    <a:pt x="13080" y="15075"/>
                  </a:lnTo>
                  <a:lnTo>
                    <a:pt x="26128" y="7538"/>
                  </a:lnTo>
                  <a:lnTo>
                    <a:pt x="13080" y="1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7;p13">
              <a:extLst>
                <a:ext uri="{FF2B5EF4-FFF2-40B4-BE49-F238E27FC236}">
                  <a16:creationId xmlns:a16="http://schemas.microsoft.com/office/drawing/2014/main" id="{4F204E34-FB17-76B6-8331-0707521031B6}"/>
                </a:ext>
              </a:extLst>
            </p:cNvPr>
            <p:cNvSpPr/>
            <p:nvPr/>
          </p:nvSpPr>
          <p:spPr>
            <a:xfrm>
              <a:off x="1093975" y="2454875"/>
              <a:ext cx="326200" cy="657950"/>
            </a:xfrm>
            <a:custGeom>
              <a:avLst/>
              <a:gdLst/>
              <a:ahLst/>
              <a:cxnLst/>
              <a:rect l="l" t="t" r="r" b="b"/>
              <a:pathLst>
                <a:path w="13048" h="26318" extrusionOk="0">
                  <a:moveTo>
                    <a:pt x="13048" y="1"/>
                  </a:moveTo>
                  <a:lnTo>
                    <a:pt x="0" y="7538"/>
                  </a:lnTo>
                  <a:lnTo>
                    <a:pt x="0" y="26318"/>
                  </a:lnTo>
                  <a:lnTo>
                    <a:pt x="13048" y="18781"/>
                  </a:lnTo>
                  <a:lnTo>
                    <a:pt x="13048" y="1"/>
                  </a:lnTo>
                  <a:close/>
                </a:path>
              </a:pathLst>
            </a:custGeom>
            <a:solidFill>
              <a:srgbClr val="D36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8;p13">
              <a:extLst>
                <a:ext uri="{FF2B5EF4-FFF2-40B4-BE49-F238E27FC236}">
                  <a16:creationId xmlns:a16="http://schemas.microsoft.com/office/drawing/2014/main" id="{20AF0B44-2BA2-07A3-C388-6D83DDDAC6AD}"/>
                </a:ext>
              </a:extLst>
            </p:cNvPr>
            <p:cNvSpPr/>
            <p:nvPr/>
          </p:nvSpPr>
          <p:spPr>
            <a:xfrm>
              <a:off x="766975" y="2454875"/>
              <a:ext cx="327025" cy="657950"/>
            </a:xfrm>
            <a:custGeom>
              <a:avLst/>
              <a:gdLst/>
              <a:ahLst/>
              <a:cxnLst/>
              <a:rect l="l" t="t" r="r" b="b"/>
              <a:pathLst>
                <a:path w="13081" h="26318" extrusionOk="0">
                  <a:moveTo>
                    <a:pt x="1" y="1"/>
                  </a:moveTo>
                  <a:lnTo>
                    <a:pt x="1" y="18781"/>
                  </a:lnTo>
                  <a:lnTo>
                    <a:pt x="13080" y="26318"/>
                  </a:lnTo>
                  <a:lnTo>
                    <a:pt x="13080" y="75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C6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9;p13">
              <a:extLst>
                <a:ext uri="{FF2B5EF4-FFF2-40B4-BE49-F238E27FC236}">
                  <a16:creationId xmlns:a16="http://schemas.microsoft.com/office/drawing/2014/main" id="{0A51332A-6478-FB97-FB16-2CFD36B25AB0}"/>
                </a:ext>
              </a:extLst>
            </p:cNvPr>
            <p:cNvSpPr/>
            <p:nvPr/>
          </p:nvSpPr>
          <p:spPr>
            <a:xfrm>
              <a:off x="1085250" y="3230775"/>
              <a:ext cx="1486100" cy="850325"/>
            </a:xfrm>
            <a:custGeom>
              <a:avLst/>
              <a:gdLst/>
              <a:ahLst/>
              <a:cxnLst/>
              <a:rect l="l" t="t" r="r" b="b"/>
              <a:pathLst>
                <a:path w="59444" h="34013" extrusionOk="0">
                  <a:moveTo>
                    <a:pt x="29865" y="0"/>
                  </a:moveTo>
                  <a:lnTo>
                    <a:pt x="1" y="17798"/>
                  </a:lnTo>
                  <a:lnTo>
                    <a:pt x="28218" y="34013"/>
                  </a:lnTo>
                  <a:lnTo>
                    <a:pt x="59444" y="15962"/>
                  </a:lnTo>
                  <a:lnTo>
                    <a:pt x="29865" y="0"/>
                  </a:lnTo>
                  <a:close/>
                </a:path>
              </a:pathLst>
            </a:custGeom>
            <a:solidFill>
              <a:srgbClr val="B1B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0;p13">
              <a:extLst>
                <a:ext uri="{FF2B5EF4-FFF2-40B4-BE49-F238E27FC236}">
                  <a16:creationId xmlns:a16="http://schemas.microsoft.com/office/drawing/2014/main" id="{2BD975A4-5811-F46F-2112-972A410D8CDE}"/>
                </a:ext>
              </a:extLst>
            </p:cNvPr>
            <p:cNvSpPr/>
            <p:nvPr/>
          </p:nvSpPr>
          <p:spPr>
            <a:xfrm>
              <a:off x="1916575" y="2680525"/>
              <a:ext cx="1680850" cy="903375"/>
            </a:xfrm>
            <a:custGeom>
              <a:avLst/>
              <a:gdLst/>
              <a:ahLst/>
              <a:cxnLst/>
              <a:rect l="l" t="t" r="r" b="b"/>
              <a:pathLst>
                <a:path w="67234" h="36135" extrusionOk="0">
                  <a:moveTo>
                    <a:pt x="29199" y="1"/>
                  </a:moveTo>
                  <a:lnTo>
                    <a:pt x="0" y="15360"/>
                  </a:lnTo>
                  <a:lnTo>
                    <a:pt x="35976" y="36135"/>
                  </a:lnTo>
                  <a:lnTo>
                    <a:pt x="67234" y="18178"/>
                  </a:lnTo>
                  <a:lnTo>
                    <a:pt x="29199" y="1"/>
                  </a:lnTo>
                  <a:close/>
                </a:path>
              </a:pathLst>
            </a:custGeom>
            <a:solidFill>
              <a:srgbClr val="B1B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1;p13">
              <a:extLst>
                <a:ext uri="{FF2B5EF4-FFF2-40B4-BE49-F238E27FC236}">
                  <a16:creationId xmlns:a16="http://schemas.microsoft.com/office/drawing/2014/main" id="{CFD7BD6C-F9CD-77C0-272F-A909277EFA3D}"/>
                </a:ext>
              </a:extLst>
            </p:cNvPr>
            <p:cNvSpPr/>
            <p:nvPr/>
          </p:nvSpPr>
          <p:spPr>
            <a:xfrm>
              <a:off x="1997325" y="2846000"/>
              <a:ext cx="394300" cy="448125"/>
            </a:xfrm>
            <a:custGeom>
              <a:avLst/>
              <a:gdLst/>
              <a:ahLst/>
              <a:cxnLst/>
              <a:rect l="l" t="t" r="r" b="b"/>
              <a:pathLst>
                <a:path w="15772" h="17925" extrusionOk="0">
                  <a:moveTo>
                    <a:pt x="2978" y="0"/>
                  </a:moveTo>
                  <a:lnTo>
                    <a:pt x="1" y="8804"/>
                  </a:lnTo>
                  <a:lnTo>
                    <a:pt x="15772" y="17925"/>
                  </a:lnTo>
                  <a:lnTo>
                    <a:pt x="15012" y="6967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E59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2;p13">
              <a:extLst>
                <a:ext uri="{FF2B5EF4-FFF2-40B4-BE49-F238E27FC236}">
                  <a16:creationId xmlns:a16="http://schemas.microsoft.com/office/drawing/2014/main" id="{D2D33B26-5870-4059-FBF2-36BD269188D8}"/>
                </a:ext>
              </a:extLst>
            </p:cNvPr>
            <p:cNvSpPr/>
            <p:nvPr/>
          </p:nvSpPr>
          <p:spPr>
            <a:xfrm>
              <a:off x="2557875" y="2480225"/>
              <a:ext cx="532050" cy="413300"/>
            </a:xfrm>
            <a:custGeom>
              <a:avLst/>
              <a:gdLst/>
              <a:ahLst/>
              <a:cxnLst/>
              <a:rect l="l" t="t" r="r" b="b"/>
              <a:pathLst>
                <a:path w="21282" h="16532" extrusionOk="0">
                  <a:moveTo>
                    <a:pt x="6081" y="0"/>
                  </a:moveTo>
                  <a:lnTo>
                    <a:pt x="0" y="10483"/>
                  </a:lnTo>
                  <a:lnTo>
                    <a:pt x="7981" y="12763"/>
                  </a:lnTo>
                  <a:lnTo>
                    <a:pt x="21282" y="16531"/>
                  </a:lnTo>
                  <a:lnTo>
                    <a:pt x="18115" y="6936"/>
                  </a:lnTo>
                  <a:lnTo>
                    <a:pt x="13365" y="4212"/>
                  </a:lnTo>
                  <a:lnTo>
                    <a:pt x="11465" y="3104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FDD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3;p13">
              <a:extLst>
                <a:ext uri="{FF2B5EF4-FFF2-40B4-BE49-F238E27FC236}">
                  <a16:creationId xmlns:a16="http://schemas.microsoft.com/office/drawing/2014/main" id="{7F394F2C-F8FC-38BD-87E1-976712978946}"/>
                </a:ext>
              </a:extLst>
            </p:cNvPr>
            <p:cNvSpPr/>
            <p:nvPr/>
          </p:nvSpPr>
          <p:spPr>
            <a:xfrm>
              <a:off x="2071750" y="2480225"/>
              <a:ext cx="939025" cy="539975"/>
            </a:xfrm>
            <a:custGeom>
              <a:avLst/>
              <a:gdLst/>
              <a:ahLst/>
              <a:cxnLst/>
              <a:rect l="l" t="t" r="r" b="b"/>
              <a:pathLst>
                <a:path w="37561" h="21599" extrusionOk="0">
                  <a:moveTo>
                    <a:pt x="25526" y="0"/>
                  </a:moveTo>
                  <a:lnTo>
                    <a:pt x="16754" y="4972"/>
                  </a:lnTo>
                  <a:lnTo>
                    <a:pt x="13238" y="6999"/>
                  </a:lnTo>
                  <a:lnTo>
                    <a:pt x="11053" y="8266"/>
                  </a:lnTo>
                  <a:lnTo>
                    <a:pt x="8868" y="9533"/>
                  </a:lnTo>
                  <a:lnTo>
                    <a:pt x="1" y="14631"/>
                  </a:lnTo>
                  <a:lnTo>
                    <a:pt x="64" y="14695"/>
                  </a:lnTo>
                  <a:lnTo>
                    <a:pt x="8868" y="19762"/>
                  </a:lnTo>
                  <a:lnTo>
                    <a:pt x="11053" y="21028"/>
                  </a:lnTo>
                  <a:lnTo>
                    <a:pt x="12035" y="21598"/>
                  </a:lnTo>
                  <a:lnTo>
                    <a:pt x="13238" y="20902"/>
                  </a:lnTo>
                  <a:lnTo>
                    <a:pt x="13460" y="20775"/>
                  </a:lnTo>
                  <a:lnTo>
                    <a:pt x="16754" y="18875"/>
                  </a:lnTo>
                  <a:lnTo>
                    <a:pt x="27426" y="12763"/>
                  </a:lnTo>
                  <a:lnTo>
                    <a:pt x="28851" y="11939"/>
                  </a:lnTo>
                  <a:lnTo>
                    <a:pt x="30910" y="10736"/>
                  </a:lnTo>
                  <a:lnTo>
                    <a:pt x="32810" y="9659"/>
                  </a:lnTo>
                  <a:lnTo>
                    <a:pt x="37560" y="6936"/>
                  </a:lnTo>
                  <a:lnTo>
                    <a:pt x="32810" y="4212"/>
                  </a:lnTo>
                  <a:lnTo>
                    <a:pt x="30910" y="3104"/>
                  </a:lnTo>
                  <a:lnTo>
                    <a:pt x="25526" y="0"/>
                  </a:lnTo>
                  <a:close/>
                </a:path>
              </a:pathLst>
            </a:custGeom>
            <a:solidFill>
              <a:srgbClr val="FFB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4;p13">
              <a:extLst>
                <a:ext uri="{FF2B5EF4-FFF2-40B4-BE49-F238E27FC236}">
                  <a16:creationId xmlns:a16="http://schemas.microsoft.com/office/drawing/2014/main" id="{37D0BFB0-DDDB-326D-4EB2-DD6F5D439009}"/>
                </a:ext>
              </a:extLst>
            </p:cNvPr>
            <p:cNvSpPr/>
            <p:nvPr/>
          </p:nvSpPr>
          <p:spPr>
            <a:xfrm>
              <a:off x="2372600" y="2653600"/>
              <a:ext cx="717325" cy="640525"/>
            </a:xfrm>
            <a:custGeom>
              <a:avLst/>
              <a:gdLst/>
              <a:ahLst/>
              <a:cxnLst/>
              <a:rect l="l" t="t" r="r" b="b"/>
              <a:pathLst>
                <a:path w="28693" h="25621" extrusionOk="0">
                  <a:moveTo>
                    <a:pt x="25526" y="1"/>
                  </a:moveTo>
                  <a:lnTo>
                    <a:pt x="1" y="14663"/>
                  </a:lnTo>
                  <a:lnTo>
                    <a:pt x="761" y="25621"/>
                  </a:lnTo>
                  <a:lnTo>
                    <a:pt x="28693" y="9596"/>
                  </a:lnTo>
                  <a:lnTo>
                    <a:pt x="25526" y="1"/>
                  </a:lnTo>
                  <a:close/>
                </a:path>
              </a:pathLst>
            </a:custGeom>
            <a:solidFill>
              <a:srgbClr val="F4A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5;p13">
              <a:extLst>
                <a:ext uri="{FF2B5EF4-FFF2-40B4-BE49-F238E27FC236}">
                  <a16:creationId xmlns:a16="http://schemas.microsoft.com/office/drawing/2014/main" id="{D5EB2844-92AD-7541-1EEA-3CF2F8D19731}"/>
                </a:ext>
              </a:extLst>
            </p:cNvPr>
            <p:cNvSpPr/>
            <p:nvPr/>
          </p:nvSpPr>
          <p:spPr>
            <a:xfrm>
              <a:off x="2072550" y="2846775"/>
              <a:ext cx="306425" cy="178975"/>
            </a:xfrm>
            <a:custGeom>
              <a:avLst/>
              <a:gdLst/>
              <a:ahLst/>
              <a:cxnLst/>
              <a:rect l="l" t="t" r="r" b="b"/>
              <a:pathLst>
                <a:path w="12257" h="7159" extrusionOk="0">
                  <a:moveTo>
                    <a:pt x="32" y="1"/>
                  </a:moveTo>
                  <a:cubicBezTo>
                    <a:pt x="0" y="33"/>
                    <a:pt x="0" y="33"/>
                    <a:pt x="32" y="33"/>
                  </a:cubicBezTo>
                  <a:lnTo>
                    <a:pt x="11908" y="7126"/>
                  </a:lnTo>
                  <a:cubicBezTo>
                    <a:pt x="11939" y="7148"/>
                    <a:pt x="11975" y="7158"/>
                    <a:pt x="12010" y="7158"/>
                  </a:cubicBezTo>
                  <a:cubicBezTo>
                    <a:pt x="12080" y="7158"/>
                    <a:pt x="12151" y="7116"/>
                    <a:pt x="12193" y="7031"/>
                  </a:cubicBezTo>
                  <a:cubicBezTo>
                    <a:pt x="12256" y="6936"/>
                    <a:pt x="12224" y="6810"/>
                    <a:pt x="12098" y="6746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6;p13">
              <a:extLst>
                <a:ext uri="{FF2B5EF4-FFF2-40B4-BE49-F238E27FC236}">
                  <a16:creationId xmlns:a16="http://schemas.microsoft.com/office/drawing/2014/main" id="{C1207AED-8A5F-AF79-C9F2-1C52B57C5E8C}"/>
                </a:ext>
              </a:extLst>
            </p:cNvPr>
            <p:cNvSpPr/>
            <p:nvPr/>
          </p:nvSpPr>
          <p:spPr>
            <a:xfrm>
              <a:off x="2366275" y="2660725"/>
              <a:ext cx="631025" cy="365025"/>
            </a:xfrm>
            <a:custGeom>
              <a:avLst/>
              <a:gdLst/>
              <a:ahLst/>
              <a:cxnLst/>
              <a:rect l="l" t="t" r="r" b="b"/>
              <a:pathLst>
                <a:path w="25241" h="14601" extrusionOk="0">
                  <a:moveTo>
                    <a:pt x="25209" y="1"/>
                  </a:moveTo>
                  <a:lnTo>
                    <a:pt x="127" y="14188"/>
                  </a:lnTo>
                  <a:cubicBezTo>
                    <a:pt x="32" y="14252"/>
                    <a:pt x="0" y="14378"/>
                    <a:pt x="64" y="14473"/>
                  </a:cubicBezTo>
                  <a:cubicBezTo>
                    <a:pt x="106" y="14558"/>
                    <a:pt x="176" y="14600"/>
                    <a:pt x="247" y="14600"/>
                  </a:cubicBezTo>
                  <a:cubicBezTo>
                    <a:pt x="282" y="14600"/>
                    <a:pt x="317" y="14590"/>
                    <a:pt x="349" y="14568"/>
                  </a:cubicBezTo>
                  <a:lnTo>
                    <a:pt x="25241" y="32"/>
                  </a:lnTo>
                  <a:cubicBezTo>
                    <a:pt x="25241" y="32"/>
                    <a:pt x="25241" y="32"/>
                    <a:pt x="25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7;p13">
              <a:extLst>
                <a:ext uri="{FF2B5EF4-FFF2-40B4-BE49-F238E27FC236}">
                  <a16:creationId xmlns:a16="http://schemas.microsoft.com/office/drawing/2014/main" id="{2BF37185-340B-61E5-FFA3-2F5D2216D4C2}"/>
                </a:ext>
              </a:extLst>
            </p:cNvPr>
            <p:cNvSpPr/>
            <p:nvPr/>
          </p:nvSpPr>
          <p:spPr>
            <a:xfrm>
              <a:off x="2367075" y="3014625"/>
              <a:ext cx="25350" cy="277925"/>
            </a:xfrm>
            <a:custGeom>
              <a:avLst/>
              <a:gdLst/>
              <a:ahLst/>
              <a:cxnLst/>
              <a:rect l="l" t="t" r="r" b="b"/>
              <a:pathLst>
                <a:path w="1014" h="11117" extrusionOk="0">
                  <a:moveTo>
                    <a:pt x="190" y="1"/>
                  </a:moveTo>
                  <a:cubicBezTo>
                    <a:pt x="95" y="1"/>
                    <a:pt x="0" y="127"/>
                    <a:pt x="0" y="222"/>
                  </a:cubicBezTo>
                  <a:lnTo>
                    <a:pt x="950" y="11085"/>
                  </a:lnTo>
                  <a:cubicBezTo>
                    <a:pt x="950" y="11117"/>
                    <a:pt x="982" y="11117"/>
                    <a:pt x="982" y="11117"/>
                  </a:cubicBezTo>
                  <a:cubicBezTo>
                    <a:pt x="1014" y="11117"/>
                    <a:pt x="1014" y="11117"/>
                    <a:pt x="1014" y="11085"/>
                  </a:cubicBezTo>
                  <a:lnTo>
                    <a:pt x="443" y="191"/>
                  </a:lnTo>
                  <a:cubicBezTo>
                    <a:pt x="412" y="64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8;p13">
              <a:extLst>
                <a:ext uri="{FF2B5EF4-FFF2-40B4-BE49-F238E27FC236}">
                  <a16:creationId xmlns:a16="http://schemas.microsoft.com/office/drawing/2014/main" id="{8D83DCC5-AFCB-0CE1-4A9E-339EF91AC9FA}"/>
                </a:ext>
              </a:extLst>
            </p:cNvPr>
            <p:cNvSpPr/>
            <p:nvPr/>
          </p:nvSpPr>
          <p:spPr>
            <a:xfrm>
              <a:off x="2293425" y="2686850"/>
              <a:ext cx="54675" cy="319100"/>
            </a:xfrm>
            <a:custGeom>
              <a:avLst/>
              <a:gdLst/>
              <a:ahLst/>
              <a:cxnLst/>
              <a:rect l="l" t="t" r="r" b="b"/>
              <a:pathLst>
                <a:path w="2187" h="12764" extrusionOk="0">
                  <a:moveTo>
                    <a:pt x="2186" y="1"/>
                  </a:moveTo>
                  <a:lnTo>
                    <a:pt x="1" y="1268"/>
                  </a:lnTo>
                  <a:lnTo>
                    <a:pt x="1" y="11497"/>
                  </a:lnTo>
                  <a:lnTo>
                    <a:pt x="2186" y="1276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9;p13">
              <a:extLst>
                <a:ext uri="{FF2B5EF4-FFF2-40B4-BE49-F238E27FC236}">
                  <a16:creationId xmlns:a16="http://schemas.microsoft.com/office/drawing/2014/main" id="{A5B6D2B5-4FC8-6BFA-C8DA-7F5B2EA677CD}"/>
                </a:ext>
              </a:extLst>
            </p:cNvPr>
            <p:cNvSpPr/>
            <p:nvPr/>
          </p:nvSpPr>
          <p:spPr>
            <a:xfrm>
              <a:off x="2402700" y="2604525"/>
              <a:ext cx="87900" cy="398250"/>
            </a:xfrm>
            <a:custGeom>
              <a:avLst/>
              <a:gdLst/>
              <a:ahLst/>
              <a:cxnLst/>
              <a:rect l="l" t="t" r="r" b="b"/>
              <a:pathLst>
                <a:path w="3516" h="15930" extrusionOk="0">
                  <a:moveTo>
                    <a:pt x="3516" y="0"/>
                  </a:moveTo>
                  <a:lnTo>
                    <a:pt x="0" y="2027"/>
                  </a:lnTo>
                  <a:lnTo>
                    <a:pt x="0" y="15930"/>
                  </a:lnTo>
                  <a:lnTo>
                    <a:pt x="3516" y="13903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0;p13">
              <a:extLst>
                <a:ext uri="{FF2B5EF4-FFF2-40B4-BE49-F238E27FC236}">
                  <a16:creationId xmlns:a16="http://schemas.microsoft.com/office/drawing/2014/main" id="{BF0703EB-CA28-EDEC-4C11-8D18CAFD4BE1}"/>
                </a:ext>
              </a:extLst>
            </p:cNvPr>
            <p:cNvSpPr/>
            <p:nvPr/>
          </p:nvSpPr>
          <p:spPr>
            <a:xfrm>
              <a:off x="2844475" y="2557800"/>
              <a:ext cx="47525" cy="190850"/>
            </a:xfrm>
            <a:custGeom>
              <a:avLst/>
              <a:gdLst/>
              <a:ahLst/>
              <a:cxnLst/>
              <a:rect l="l" t="t" r="r" b="b"/>
              <a:pathLst>
                <a:path w="1901" h="7634" extrusionOk="0">
                  <a:moveTo>
                    <a:pt x="1" y="1"/>
                  </a:moveTo>
                  <a:lnTo>
                    <a:pt x="1" y="7633"/>
                  </a:lnTo>
                  <a:lnTo>
                    <a:pt x="1901" y="6556"/>
                  </a:lnTo>
                  <a:lnTo>
                    <a:pt x="1901" y="11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1;p13">
              <a:extLst>
                <a:ext uri="{FF2B5EF4-FFF2-40B4-BE49-F238E27FC236}">
                  <a16:creationId xmlns:a16="http://schemas.microsoft.com/office/drawing/2014/main" id="{C6210404-E8E9-777F-9393-8AD39625C338}"/>
                </a:ext>
              </a:extLst>
            </p:cNvPr>
            <p:cNvSpPr/>
            <p:nvPr/>
          </p:nvSpPr>
          <p:spPr>
            <a:xfrm>
              <a:off x="2420900" y="3090625"/>
              <a:ext cx="395100" cy="448150"/>
            </a:xfrm>
            <a:custGeom>
              <a:avLst/>
              <a:gdLst/>
              <a:ahLst/>
              <a:cxnLst/>
              <a:rect l="l" t="t" r="r" b="b"/>
              <a:pathLst>
                <a:path w="15804" h="17926" extrusionOk="0">
                  <a:moveTo>
                    <a:pt x="2978" y="1"/>
                  </a:moveTo>
                  <a:lnTo>
                    <a:pt x="1" y="8805"/>
                  </a:lnTo>
                  <a:lnTo>
                    <a:pt x="15803" y="17926"/>
                  </a:lnTo>
                  <a:lnTo>
                    <a:pt x="15012" y="6968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E59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2;p13">
              <a:extLst>
                <a:ext uri="{FF2B5EF4-FFF2-40B4-BE49-F238E27FC236}">
                  <a16:creationId xmlns:a16="http://schemas.microsoft.com/office/drawing/2014/main" id="{14F157C3-5B4D-C70B-99F1-E1054CBAD532}"/>
                </a:ext>
              </a:extLst>
            </p:cNvPr>
            <p:cNvSpPr/>
            <p:nvPr/>
          </p:nvSpPr>
          <p:spPr>
            <a:xfrm>
              <a:off x="2981450" y="2724850"/>
              <a:ext cx="532050" cy="413325"/>
            </a:xfrm>
            <a:custGeom>
              <a:avLst/>
              <a:gdLst/>
              <a:ahLst/>
              <a:cxnLst/>
              <a:rect l="l" t="t" r="r" b="b"/>
              <a:pathLst>
                <a:path w="21282" h="16533" extrusionOk="0">
                  <a:moveTo>
                    <a:pt x="6081" y="1"/>
                  </a:moveTo>
                  <a:lnTo>
                    <a:pt x="0" y="10483"/>
                  </a:lnTo>
                  <a:lnTo>
                    <a:pt x="7981" y="12764"/>
                  </a:lnTo>
                  <a:lnTo>
                    <a:pt x="21282" y="16532"/>
                  </a:lnTo>
                  <a:lnTo>
                    <a:pt x="21282" y="16532"/>
                  </a:lnTo>
                  <a:lnTo>
                    <a:pt x="18115" y="6936"/>
                  </a:lnTo>
                  <a:lnTo>
                    <a:pt x="13365" y="4213"/>
                  </a:lnTo>
                  <a:lnTo>
                    <a:pt x="11496" y="3105"/>
                  </a:lnTo>
                  <a:lnTo>
                    <a:pt x="6081" y="1"/>
                  </a:lnTo>
                  <a:close/>
                </a:path>
              </a:pathLst>
            </a:custGeom>
            <a:solidFill>
              <a:srgbClr val="FDD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3;p13">
              <a:extLst>
                <a:ext uri="{FF2B5EF4-FFF2-40B4-BE49-F238E27FC236}">
                  <a16:creationId xmlns:a16="http://schemas.microsoft.com/office/drawing/2014/main" id="{86AB2D15-9567-0D96-E0A2-43A1D82F6388}"/>
                </a:ext>
              </a:extLst>
            </p:cNvPr>
            <p:cNvSpPr/>
            <p:nvPr/>
          </p:nvSpPr>
          <p:spPr>
            <a:xfrm>
              <a:off x="2495325" y="2724850"/>
              <a:ext cx="939025" cy="540000"/>
            </a:xfrm>
            <a:custGeom>
              <a:avLst/>
              <a:gdLst/>
              <a:ahLst/>
              <a:cxnLst/>
              <a:rect l="l" t="t" r="r" b="b"/>
              <a:pathLst>
                <a:path w="37561" h="21600" extrusionOk="0">
                  <a:moveTo>
                    <a:pt x="25526" y="1"/>
                  </a:moveTo>
                  <a:lnTo>
                    <a:pt x="16785" y="4973"/>
                  </a:lnTo>
                  <a:lnTo>
                    <a:pt x="13238" y="7000"/>
                  </a:lnTo>
                  <a:lnTo>
                    <a:pt x="11085" y="8267"/>
                  </a:lnTo>
                  <a:lnTo>
                    <a:pt x="8868" y="9533"/>
                  </a:lnTo>
                  <a:lnTo>
                    <a:pt x="1" y="14632"/>
                  </a:lnTo>
                  <a:lnTo>
                    <a:pt x="64" y="14695"/>
                  </a:lnTo>
                  <a:lnTo>
                    <a:pt x="8868" y="19762"/>
                  </a:lnTo>
                  <a:lnTo>
                    <a:pt x="11085" y="21029"/>
                  </a:lnTo>
                  <a:lnTo>
                    <a:pt x="12035" y="21599"/>
                  </a:lnTo>
                  <a:lnTo>
                    <a:pt x="13238" y="20902"/>
                  </a:lnTo>
                  <a:lnTo>
                    <a:pt x="13460" y="20776"/>
                  </a:lnTo>
                  <a:lnTo>
                    <a:pt x="16785" y="18876"/>
                  </a:lnTo>
                  <a:lnTo>
                    <a:pt x="27426" y="12764"/>
                  </a:lnTo>
                  <a:lnTo>
                    <a:pt x="28851" y="11940"/>
                  </a:lnTo>
                  <a:lnTo>
                    <a:pt x="30941" y="10737"/>
                  </a:lnTo>
                  <a:lnTo>
                    <a:pt x="32810" y="9660"/>
                  </a:lnTo>
                  <a:lnTo>
                    <a:pt x="37560" y="6936"/>
                  </a:lnTo>
                  <a:lnTo>
                    <a:pt x="32810" y="4213"/>
                  </a:lnTo>
                  <a:lnTo>
                    <a:pt x="30941" y="3105"/>
                  </a:lnTo>
                  <a:lnTo>
                    <a:pt x="25526" y="1"/>
                  </a:lnTo>
                  <a:close/>
                </a:path>
              </a:pathLst>
            </a:custGeom>
            <a:solidFill>
              <a:srgbClr val="FFB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4;p13">
              <a:extLst>
                <a:ext uri="{FF2B5EF4-FFF2-40B4-BE49-F238E27FC236}">
                  <a16:creationId xmlns:a16="http://schemas.microsoft.com/office/drawing/2014/main" id="{13F956A1-862F-F2E3-74DF-8FFDD65F002C}"/>
                </a:ext>
              </a:extLst>
            </p:cNvPr>
            <p:cNvSpPr/>
            <p:nvPr/>
          </p:nvSpPr>
          <p:spPr>
            <a:xfrm>
              <a:off x="2796175" y="2898250"/>
              <a:ext cx="717325" cy="640525"/>
            </a:xfrm>
            <a:custGeom>
              <a:avLst/>
              <a:gdLst/>
              <a:ahLst/>
              <a:cxnLst/>
              <a:rect l="l" t="t" r="r" b="b"/>
              <a:pathLst>
                <a:path w="28693" h="25621" extrusionOk="0">
                  <a:moveTo>
                    <a:pt x="25526" y="0"/>
                  </a:moveTo>
                  <a:lnTo>
                    <a:pt x="1" y="14663"/>
                  </a:lnTo>
                  <a:lnTo>
                    <a:pt x="792" y="25621"/>
                  </a:lnTo>
                  <a:lnTo>
                    <a:pt x="28693" y="9596"/>
                  </a:lnTo>
                  <a:lnTo>
                    <a:pt x="25526" y="0"/>
                  </a:lnTo>
                  <a:close/>
                </a:path>
              </a:pathLst>
            </a:custGeom>
            <a:solidFill>
              <a:srgbClr val="F4A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5;p13">
              <a:extLst>
                <a:ext uri="{FF2B5EF4-FFF2-40B4-BE49-F238E27FC236}">
                  <a16:creationId xmlns:a16="http://schemas.microsoft.com/office/drawing/2014/main" id="{4D03EB5A-1E8F-8ED4-6A29-64698D1E569B}"/>
                </a:ext>
              </a:extLst>
            </p:cNvPr>
            <p:cNvSpPr/>
            <p:nvPr/>
          </p:nvSpPr>
          <p:spPr>
            <a:xfrm>
              <a:off x="2496900" y="3091425"/>
              <a:ext cx="305650" cy="178950"/>
            </a:xfrm>
            <a:custGeom>
              <a:avLst/>
              <a:gdLst/>
              <a:ahLst/>
              <a:cxnLst/>
              <a:rect l="l" t="t" r="r" b="b"/>
              <a:pathLst>
                <a:path w="12226" h="7158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lnTo>
                    <a:pt x="11877" y="7126"/>
                  </a:lnTo>
                  <a:cubicBezTo>
                    <a:pt x="11908" y="7147"/>
                    <a:pt x="11944" y="7158"/>
                    <a:pt x="11979" y="7158"/>
                  </a:cubicBezTo>
                  <a:cubicBezTo>
                    <a:pt x="12049" y="7158"/>
                    <a:pt x="12120" y="7116"/>
                    <a:pt x="12162" y="7031"/>
                  </a:cubicBezTo>
                  <a:cubicBezTo>
                    <a:pt x="12225" y="6936"/>
                    <a:pt x="12193" y="6809"/>
                    <a:pt x="12098" y="6746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6;p13">
              <a:extLst>
                <a:ext uri="{FF2B5EF4-FFF2-40B4-BE49-F238E27FC236}">
                  <a16:creationId xmlns:a16="http://schemas.microsoft.com/office/drawing/2014/main" id="{08D74C64-7033-03E4-8AA0-46EBB1F433FD}"/>
                </a:ext>
              </a:extLst>
            </p:cNvPr>
            <p:cNvSpPr/>
            <p:nvPr/>
          </p:nvSpPr>
          <p:spPr>
            <a:xfrm>
              <a:off x="2789850" y="2905375"/>
              <a:ext cx="631825" cy="365000"/>
            </a:xfrm>
            <a:custGeom>
              <a:avLst/>
              <a:gdLst/>
              <a:ahLst/>
              <a:cxnLst/>
              <a:rect l="l" t="t" r="r" b="b"/>
              <a:pathLst>
                <a:path w="25273" h="14600" extrusionOk="0">
                  <a:moveTo>
                    <a:pt x="25241" y="0"/>
                  </a:moveTo>
                  <a:lnTo>
                    <a:pt x="159" y="14188"/>
                  </a:lnTo>
                  <a:cubicBezTo>
                    <a:pt x="32" y="14251"/>
                    <a:pt x="0" y="14378"/>
                    <a:pt x="64" y="14473"/>
                  </a:cubicBezTo>
                  <a:cubicBezTo>
                    <a:pt x="106" y="14558"/>
                    <a:pt x="176" y="14600"/>
                    <a:pt x="256" y="14600"/>
                  </a:cubicBezTo>
                  <a:cubicBezTo>
                    <a:pt x="296" y="14600"/>
                    <a:pt x="338" y="14589"/>
                    <a:pt x="380" y="14568"/>
                  </a:cubicBezTo>
                  <a:lnTo>
                    <a:pt x="25241" y="32"/>
                  </a:lnTo>
                  <a:cubicBezTo>
                    <a:pt x="25272" y="32"/>
                    <a:pt x="25272" y="32"/>
                    <a:pt x="25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7;p13">
              <a:extLst>
                <a:ext uri="{FF2B5EF4-FFF2-40B4-BE49-F238E27FC236}">
                  <a16:creationId xmlns:a16="http://schemas.microsoft.com/office/drawing/2014/main" id="{84921752-1FBC-D385-40F3-2B00288D1649}"/>
                </a:ext>
              </a:extLst>
            </p:cNvPr>
            <p:cNvSpPr/>
            <p:nvPr/>
          </p:nvSpPr>
          <p:spPr>
            <a:xfrm>
              <a:off x="2795400" y="3264025"/>
              <a:ext cx="26150" cy="277925"/>
            </a:xfrm>
            <a:custGeom>
              <a:avLst/>
              <a:gdLst/>
              <a:ahLst/>
              <a:cxnLst/>
              <a:rect l="l" t="t" r="r" b="b"/>
              <a:pathLst>
                <a:path w="1046" h="11117" extrusionOk="0">
                  <a:moveTo>
                    <a:pt x="32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602" y="10926"/>
                  </a:lnTo>
                  <a:cubicBezTo>
                    <a:pt x="602" y="11053"/>
                    <a:pt x="697" y="11116"/>
                    <a:pt x="823" y="11116"/>
                  </a:cubicBezTo>
                  <a:cubicBezTo>
                    <a:pt x="950" y="11116"/>
                    <a:pt x="1045" y="10990"/>
                    <a:pt x="1014" y="10895"/>
                  </a:cubicBezTo>
                  <a:lnTo>
                    <a:pt x="63" y="32"/>
                  </a:lnTo>
                  <a:cubicBezTo>
                    <a:pt x="63" y="0"/>
                    <a:pt x="63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;p13">
              <a:extLst>
                <a:ext uri="{FF2B5EF4-FFF2-40B4-BE49-F238E27FC236}">
                  <a16:creationId xmlns:a16="http://schemas.microsoft.com/office/drawing/2014/main" id="{105AD08A-4D05-42C3-A944-AA3628D36BB6}"/>
                </a:ext>
              </a:extLst>
            </p:cNvPr>
            <p:cNvSpPr/>
            <p:nvPr/>
          </p:nvSpPr>
          <p:spPr>
            <a:xfrm>
              <a:off x="2198425" y="2730400"/>
              <a:ext cx="394300" cy="448150"/>
            </a:xfrm>
            <a:custGeom>
              <a:avLst/>
              <a:gdLst/>
              <a:ahLst/>
              <a:cxnLst/>
              <a:rect l="l" t="t" r="r" b="b"/>
              <a:pathLst>
                <a:path w="15772" h="17926" extrusionOk="0">
                  <a:moveTo>
                    <a:pt x="2978" y="1"/>
                  </a:moveTo>
                  <a:lnTo>
                    <a:pt x="1" y="8805"/>
                  </a:lnTo>
                  <a:lnTo>
                    <a:pt x="15772" y="17925"/>
                  </a:lnTo>
                  <a:lnTo>
                    <a:pt x="15012" y="693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E59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9;p13">
              <a:extLst>
                <a:ext uri="{FF2B5EF4-FFF2-40B4-BE49-F238E27FC236}">
                  <a16:creationId xmlns:a16="http://schemas.microsoft.com/office/drawing/2014/main" id="{FF1470FD-2D51-B159-FC69-2C94ABF016A8}"/>
                </a:ext>
              </a:extLst>
            </p:cNvPr>
            <p:cNvSpPr/>
            <p:nvPr/>
          </p:nvSpPr>
          <p:spPr>
            <a:xfrm>
              <a:off x="2758975" y="2363825"/>
              <a:ext cx="532050" cy="413325"/>
            </a:xfrm>
            <a:custGeom>
              <a:avLst/>
              <a:gdLst/>
              <a:ahLst/>
              <a:cxnLst/>
              <a:rect l="l" t="t" r="r" b="b"/>
              <a:pathLst>
                <a:path w="21282" h="16533" extrusionOk="0">
                  <a:moveTo>
                    <a:pt x="6081" y="1"/>
                  </a:moveTo>
                  <a:lnTo>
                    <a:pt x="0" y="10515"/>
                  </a:lnTo>
                  <a:lnTo>
                    <a:pt x="7981" y="12764"/>
                  </a:lnTo>
                  <a:lnTo>
                    <a:pt x="21282" y="16532"/>
                  </a:lnTo>
                  <a:lnTo>
                    <a:pt x="21282" y="16532"/>
                  </a:lnTo>
                  <a:lnTo>
                    <a:pt x="18115" y="6968"/>
                  </a:lnTo>
                  <a:lnTo>
                    <a:pt x="13365" y="4213"/>
                  </a:lnTo>
                  <a:lnTo>
                    <a:pt x="11496" y="3136"/>
                  </a:lnTo>
                  <a:lnTo>
                    <a:pt x="6081" y="1"/>
                  </a:lnTo>
                  <a:close/>
                </a:path>
              </a:pathLst>
            </a:custGeom>
            <a:solidFill>
              <a:srgbClr val="FDD3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50;p13">
              <a:extLst>
                <a:ext uri="{FF2B5EF4-FFF2-40B4-BE49-F238E27FC236}">
                  <a16:creationId xmlns:a16="http://schemas.microsoft.com/office/drawing/2014/main" id="{B4EFE940-54D1-EC76-9330-214E9C060A78}"/>
                </a:ext>
              </a:extLst>
            </p:cNvPr>
            <p:cNvSpPr/>
            <p:nvPr/>
          </p:nvSpPr>
          <p:spPr>
            <a:xfrm>
              <a:off x="2272850" y="2363825"/>
              <a:ext cx="939025" cy="540000"/>
            </a:xfrm>
            <a:custGeom>
              <a:avLst/>
              <a:gdLst/>
              <a:ahLst/>
              <a:cxnLst/>
              <a:rect l="l" t="t" r="r" b="b"/>
              <a:pathLst>
                <a:path w="37561" h="21600" extrusionOk="0">
                  <a:moveTo>
                    <a:pt x="25526" y="1"/>
                  </a:moveTo>
                  <a:lnTo>
                    <a:pt x="16753" y="5005"/>
                  </a:lnTo>
                  <a:lnTo>
                    <a:pt x="13238" y="7031"/>
                  </a:lnTo>
                  <a:lnTo>
                    <a:pt x="11053" y="8267"/>
                  </a:lnTo>
                  <a:lnTo>
                    <a:pt x="8868" y="9565"/>
                  </a:lnTo>
                  <a:lnTo>
                    <a:pt x="1" y="14664"/>
                  </a:lnTo>
                  <a:lnTo>
                    <a:pt x="64" y="14695"/>
                  </a:lnTo>
                  <a:lnTo>
                    <a:pt x="8868" y="19794"/>
                  </a:lnTo>
                  <a:lnTo>
                    <a:pt x="11053" y="21061"/>
                  </a:lnTo>
                  <a:lnTo>
                    <a:pt x="12035" y="21599"/>
                  </a:lnTo>
                  <a:lnTo>
                    <a:pt x="13238" y="20934"/>
                  </a:lnTo>
                  <a:lnTo>
                    <a:pt x="13460" y="20807"/>
                  </a:lnTo>
                  <a:lnTo>
                    <a:pt x="16753" y="18876"/>
                  </a:lnTo>
                  <a:lnTo>
                    <a:pt x="27426" y="12764"/>
                  </a:lnTo>
                  <a:lnTo>
                    <a:pt x="28851" y="11972"/>
                  </a:lnTo>
                  <a:lnTo>
                    <a:pt x="30941" y="10768"/>
                  </a:lnTo>
                  <a:lnTo>
                    <a:pt x="32810" y="9692"/>
                  </a:lnTo>
                  <a:lnTo>
                    <a:pt x="37560" y="6968"/>
                  </a:lnTo>
                  <a:lnTo>
                    <a:pt x="32810" y="4213"/>
                  </a:lnTo>
                  <a:lnTo>
                    <a:pt x="30941" y="3136"/>
                  </a:lnTo>
                  <a:lnTo>
                    <a:pt x="25526" y="1"/>
                  </a:lnTo>
                  <a:close/>
                </a:path>
              </a:pathLst>
            </a:custGeom>
            <a:solidFill>
              <a:srgbClr val="FFB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51;p13">
              <a:extLst>
                <a:ext uri="{FF2B5EF4-FFF2-40B4-BE49-F238E27FC236}">
                  <a16:creationId xmlns:a16="http://schemas.microsoft.com/office/drawing/2014/main" id="{7D5E5929-EB96-F927-05B8-C98F347DE452}"/>
                </a:ext>
              </a:extLst>
            </p:cNvPr>
            <p:cNvSpPr/>
            <p:nvPr/>
          </p:nvSpPr>
          <p:spPr>
            <a:xfrm>
              <a:off x="2573700" y="2538025"/>
              <a:ext cx="717325" cy="640525"/>
            </a:xfrm>
            <a:custGeom>
              <a:avLst/>
              <a:gdLst/>
              <a:ahLst/>
              <a:cxnLst/>
              <a:rect l="l" t="t" r="r" b="b"/>
              <a:pathLst>
                <a:path w="28693" h="25621" extrusionOk="0">
                  <a:moveTo>
                    <a:pt x="25526" y="0"/>
                  </a:moveTo>
                  <a:lnTo>
                    <a:pt x="1" y="14631"/>
                  </a:lnTo>
                  <a:lnTo>
                    <a:pt x="761" y="25620"/>
                  </a:lnTo>
                  <a:lnTo>
                    <a:pt x="28693" y="9564"/>
                  </a:lnTo>
                  <a:lnTo>
                    <a:pt x="25526" y="0"/>
                  </a:lnTo>
                  <a:close/>
                </a:path>
              </a:pathLst>
            </a:custGeom>
            <a:solidFill>
              <a:srgbClr val="F4A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52;p13">
              <a:extLst>
                <a:ext uri="{FF2B5EF4-FFF2-40B4-BE49-F238E27FC236}">
                  <a16:creationId xmlns:a16="http://schemas.microsoft.com/office/drawing/2014/main" id="{662F2B8B-BEC8-5E00-56B3-9590F241A1E6}"/>
                </a:ext>
              </a:extLst>
            </p:cNvPr>
            <p:cNvSpPr/>
            <p:nvPr/>
          </p:nvSpPr>
          <p:spPr>
            <a:xfrm>
              <a:off x="2273650" y="2731200"/>
              <a:ext cx="306425" cy="178450"/>
            </a:xfrm>
            <a:custGeom>
              <a:avLst/>
              <a:gdLst/>
              <a:ahLst/>
              <a:cxnLst/>
              <a:rect l="l" t="t" r="r" b="b"/>
              <a:pathLst>
                <a:path w="12257" h="7138" extrusionOk="0">
                  <a:moveTo>
                    <a:pt x="32" y="0"/>
                  </a:moveTo>
                  <a:cubicBezTo>
                    <a:pt x="0" y="0"/>
                    <a:pt x="0" y="32"/>
                    <a:pt x="32" y="32"/>
                  </a:cubicBezTo>
                  <a:lnTo>
                    <a:pt x="11908" y="7094"/>
                  </a:lnTo>
                  <a:lnTo>
                    <a:pt x="11908" y="7126"/>
                  </a:lnTo>
                  <a:cubicBezTo>
                    <a:pt x="11931" y="7134"/>
                    <a:pt x="11957" y="7138"/>
                    <a:pt x="11983" y="7138"/>
                  </a:cubicBezTo>
                  <a:cubicBezTo>
                    <a:pt x="12062" y="7138"/>
                    <a:pt x="12145" y="7102"/>
                    <a:pt x="12193" y="7031"/>
                  </a:cubicBezTo>
                  <a:cubicBezTo>
                    <a:pt x="12256" y="6936"/>
                    <a:pt x="12224" y="6777"/>
                    <a:pt x="12098" y="674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53;p13">
              <a:extLst>
                <a:ext uri="{FF2B5EF4-FFF2-40B4-BE49-F238E27FC236}">
                  <a16:creationId xmlns:a16="http://schemas.microsoft.com/office/drawing/2014/main" id="{A9B1827A-565E-E9C5-95A2-AA2300A68CEA}"/>
                </a:ext>
              </a:extLst>
            </p:cNvPr>
            <p:cNvSpPr/>
            <p:nvPr/>
          </p:nvSpPr>
          <p:spPr>
            <a:xfrm>
              <a:off x="2567375" y="2545150"/>
              <a:ext cx="631025" cy="364500"/>
            </a:xfrm>
            <a:custGeom>
              <a:avLst/>
              <a:gdLst/>
              <a:ahLst/>
              <a:cxnLst/>
              <a:rect l="l" t="t" r="r" b="b"/>
              <a:pathLst>
                <a:path w="25241" h="14580" extrusionOk="0">
                  <a:moveTo>
                    <a:pt x="25209" y="0"/>
                  </a:moveTo>
                  <a:lnTo>
                    <a:pt x="127" y="14188"/>
                  </a:lnTo>
                  <a:cubicBezTo>
                    <a:pt x="32" y="14251"/>
                    <a:pt x="0" y="14378"/>
                    <a:pt x="64" y="14473"/>
                  </a:cubicBezTo>
                  <a:cubicBezTo>
                    <a:pt x="111" y="14544"/>
                    <a:pt x="194" y="14580"/>
                    <a:pt x="273" y="14580"/>
                  </a:cubicBezTo>
                  <a:cubicBezTo>
                    <a:pt x="299" y="14580"/>
                    <a:pt x="325" y="14576"/>
                    <a:pt x="349" y="14568"/>
                  </a:cubicBezTo>
                  <a:lnTo>
                    <a:pt x="25241" y="32"/>
                  </a:lnTo>
                  <a:cubicBezTo>
                    <a:pt x="25241" y="32"/>
                    <a:pt x="25241" y="0"/>
                    <a:pt x="25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54;p13">
              <a:extLst>
                <a:ext uri="{FF2B5EF4-FFF2-40B4-BE49-F238E27FC236}">
                  <a16:creationId xmlns:a16="http://schemas.microsoft.com/office/drawing/2014/main" id="{D273D83C-65B3-261D-6C56-616E6152ABF0}"/>
                </a:ext>
              </a:extLst>
            </p:cNvPr>
            <p:cNvSpPr/>
            <p:nvPr/>
          </p:nvSpPr>
          <p:spPr>
            <a:xfrm>
              <a:off x="2568175" y="2898875"/>
              <a:ext cx="25350" cy="278075"/>
            </a:xfrm>
            <a:custGeom>
              <a:avLst/>
              <a:gdLst/>
              <a:ahLst/>
              <a:cxnLst/>
              <a:rect l="l" t="t" r="r" b="b"/>
              <a:pathLst>
                <a:path w="1014" h="11123" extrusionOk="0">
                  <a:moveTo>
                    <a:pt x="238" y="1"/>
                  </a:moveTo>
                  <a:cubicBezTo>
                    <a:pt x="223" y="1"/>
                    <a:pt x="207" y="3"/>
                    <a:pt x="190" y="7"/>
                  </a:cubicBezTo>
                  <a:cubicBezTo>
                    <a:pt x="95" y="7"/>
                    <a:pt x="0" y="102"/>
                    <a:pt x="0" y="229"/>
                  </a:cubicBezTo>
                  <a:lnTo>
                    <a:pt x="950" y="11091"/>
                  </a:lnTo>
                  <a:cubicBezTo>
                    <a:pt x="950" y="11091"/>
                    <a:pt x="982" y="11123"/>
                    <a:pt x="982" y="11123"/>
                  </a:cubicBezTo>
                  <a:cubicBezTo>
                    <a:pt x="1013" y="11123"/>
                    <a:pt x="1013" y="11091"/>
                    <a:pt x="1013" y="11091"/>
                  </a:cubicBezTo>
                  <a:lnTo>
                    <a:pt x="443" y="197"/>
                  </a:lnTo>
                  <a:cubicBezTo>
                    <a:pt x="416" y="87"/>
                    <a:pt x="341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55;p13">
              <a:extLst>
                <a:ext uri="{FF2B5EF4-FFF2-40B4-BE49-F238E27FC236}">
                  <a16:creationId xmlns:a16="http://schemas.microsoft.com/office/drawing/2014/main" id="{25F18851-0258-4C93-B20B-D115AE27A5D5}"/>
                </a:ext>
              </a:extLst>
            </p:cNvPr>
            <p:cNvSpPr/>
            <p:nvPr/>
          </p:nvSpPr>
          <p:spPr>
            <a:xfrm>
              <a:off x="1162850" y="3602875"/>
              <a:ext cx="301675" cy="246250"/>
            </a:xfrm>
            <a:custGeom>
              <a:avLst/>
              <a:gdLst/>
              <a:ahLst/>
              <a:cxnLst/>
              <a:rect l="l" t="t" r="r" b="b"/>
              <a:pathLst>
                <a:path w="12067" h="9850" extrusionOk="0">
                  <a:moveTo>
                    <a:pt x="0" y="1"/>
                  </a:moveTo>
                  <a:lnTo>
                    <a:pt x="0" y="2883"/>
                  </a:lnTo>
                  <a:lnTo>
                    <a:pt x="12066" y="9850"/>
                  </a:lnTo>
                  <a:lnTo>
                    <a:pt x="12066" y="6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56;p13">
              <a:extLst>
                <a:ext uri="{FF2B5EF4-FFF2-40B4-BE49-F238E27FC236}">
                  <a16:creationId xmlns:a16="http://schemas.microsoft.com/office/drawing/2014/main" id="{05996467-BC15-E26D-18F7-83518F6D1BF5}"/>
                </a:ext>
              </a:extLst>
            </p:cNvPr>
            <p:cNvSpPr/>
            <p:nvPr/>
          </p:nvSpPr>
          <p:spPr>
            <a:xfrm>
              <a:off x="1464500" y="3372500"/>
              <a:ext cx="701500" cy="476625"/>
            </a:xfrm>
            <a:custGeom>
              <a:avLst/>
              <a:gdLst/>
              <a:ahLst/>
              <a:cxnLst/>
              <a:rect l="l" t="t" r="r" b="b"/>
              <a:pathLst>
                <a:path w="28060" h="19065" extrusionOk="0">
                  <a:moveTo>
                    <a:pt x="28059" y="0"/>
                  </a:moveTo>
                  <a:lnTo>
                    <a:pt x="0" y="16183"/>
                  </a:lnTo>
                  <a:lnTo>
                    <a:pt x="0" y="19065"/>
                  </a:lnTo>
                  <a:lnTo>
                    <a:pt x="28059" y="2882"/>
                  </a:lnTo>
                  <a:lnTo>
                    <a:pt x="28059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7;p13">
              <a:extLst>
                <a:ext uri="{FF2B5EF4-FFF2-40B4-BE49-F238E27FC236}">
                  <a16:creationId xmlns:a16="http://schemas.microsoft.com/office/drawing/2014/main" id="{45E8A533-EF1E-FD49-9FD8-97A105081C81}"/>
                </a:ext>
              </a:extLst>
            </p:cNvPr>
            <p:cNvSpPr/>
            <p:nvPr/>
          </p:nvSpPr>
          <p:spPr>
            <a:xfrm>
              <a:off x="1162850" y="3198300"/>
              <a:ext cx="1003150" cy="578775"/>
            </a:xfrm>
            <a:custGeom>
              <a:avLst/>
              <a:gdLst/>
              <a:ahLst/>
              <a:cxnLst/>
              <a:rect l="l" t="t" r="r" b="b"/>
              <a:pathLst>
                <a:path w="40126" h="23151" extrusionOk="0">
                  <a:moveTo>
                    <a:pt x="28028" y="1"/>
                  </a:moveTo>
                  <a:lnTo>
                    <a:pt x="0" y="16184"/>
                  </a:lnTo>
                  <a:lnTo>
                    <a:pt x="12066" y="23151"/>
                  </a:lnTo>
                  <a:lnTo>
                    <a:pt x="40125" y="6968"/>
                  </a:lnTo>
                  <a:lnTo>
                    <a:pt x="28028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8;p13">
              <a:extLst>
                <a:ext uri="{FF2B5EF4-FFF2-40B4-BE49-F238E27FC236}">
                  <a16:creationId xmlns:a16="http://schemas.microsoft.com/office/drawing/2014/main" id="{87ADC4FA-3380-63FE-D225-D7293D9D2D8A}"/>
                </a:ext>
              </a:extLst>
            </p:cNvPr>
            <p:cNvSpPr/>
            <p:nvPr/>
          </p:nvSpPr>
          <p:spPr>
            <a:xfrm>
              <a:off x="1183425" y="3210175"/>
              <a:ext cx="961975" cy="555025"/>
            </a:xfrm>
            <a:custGeom>
              <a:avLst/>
              <a:gdLst/>
              <a:ahLst/>
              <a:cxnLst/>
              <a:rect l="l" t="t" r="r" b="b"/>
              <a:pathLst>
                <a:path w="38479" h="22201" extrusionOk="0">
                  <a:moveTo>
                    <a:pt x="27205" y="1"/>
                  </a:moveTo>
                  <a:lnTo>
                    <a:pt x="1" y="15709"/>
                  </a:lnTo>
                  <a:lnTo>
                    <a:pt x="11243" y="22201"/>
                  </a:lnTo>
                  <a:lnTo>
                    <a:pt x="38479" y="6493"/>
                  </a:lnTo>
                  <a:lnTo>
                    <a:pt x="27205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9;p13">
              <a:extLst>
                <a:ext uri="{FF2B5EF4-FFF2-40B4-BE49-F238E27FC236}">
                  <a16:creationId xmlns:a16="http://schemas.microsoft.com/office/drawing/2014/main" id="{14B13298-44A4-F512-4778-8E94DD2C9CE1}"/>
                </a:ext>
              </a:extLst>
            </p:cNvPr>
            <p:cNvSpPr/>
            <p:nvPr/>
          </p:nvSpPr>
          <p:spPr>
            <a:xfrm>
              <a:off x="1196900" y="3217325"/>
              <a:ext cx="909700" cy="525725"/>
            </a:xfrm>
            <a:custGeom>
              <a:avLst/>
              <a:gdLst/>
              <a:ahLst/>
              <a:cxnLst/>
              <a:rect l="l" t="t" r="r" b="b"/>
              <a:pathLst>
                <a:path w="36388" h="21029" extrusionOk="0">
                  <a:moveTo>
                    <a:pt x="26697" y="0"/>
                  </a:moveTo>
                  <a:lnTo>
                    <a:pt x="0" y="15423"/>
                  </a:lnTo>
                  <a:lnTo>
                    <a:pt x="9659" y="21028"/>
                  </a:lnTo>
                  <a:lnTo>
                    <a:pt x="36388" y="5605"/>
                  </a:lnTo>
                  <a:lnTo>
                    <a:pt x="26697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0;p13">
              <a:extLst>
                <a:ext uri="{FF2B5EF4-FFF2-40B4-BE49-F238E27FC236}">
                  <a16:creationId xmlns:a16="http://schemas.microsoft.com/office/drawing/2014/main" id="{6661E860-9B8B-5C71-E56A-35939FF144CC}"/>
                </a:ext>
              </a:extLst>
            </p:cNvPr>
            <p:cNvSpPr/>
            <p:nvPr/>
          </p:nvSpPr>
          <p:spPr>
            <a:xfrm>
              <a:off x="1847700" y="3305800"/>
              <a:ext cx="110850" cy="58200"/>
            </a:xfrm>
            <a:custGeom>
              <a:avLst/>
              <a:gdLst/>
              <a:ahLst/>
              <a:cxnLst/>
              <a:rect l="l" t="t" r="r" b="b"/>
              <a:pathLst>
                <a:path w="4434" h="2328" extrusionOk="0">
                  <a:moveTo>
                    <a:pt x="2217" y="0"/>
                  </a:moveTo>
                  <a:cubicBezTo>
                    <a:pt x="1702" y="0"/>
                    <a:pt x="1188" y="119"/>
                    <a:pt x="792" y="356"/>
                  </a:cubicBezTo>
                  <a:cubicBezTo>
                    <a:pt x="0" y="800"/>
                    <a:pt x="0" y="1528"/>
                    <a:pt x="792" y="1971"/>
                  </a:cubicBezTo>
                  <a:cubicBezTo>
                    <a:pt x="1188" y="2209"/>
                    <a:pt x="1702" y="2328"/>
                    <a:pt x="2217" y="2328"/>
                  </a:cubicBezTo>
                  <a:cubicBezTo>
                    <a:pt x="2732" y="2328"/>
                    <a:pt x="3246" y="2209"/>
                    <a:pt x="3642" y="1971"/>
                  </a:cubicBezTo>
                  <a:cubicBezTo>
                    <a:pt x="4434" y="1528"/>
                    <a:pt x="4434" y="800"/>
                    <a:pt x="3642" y="356"/>
                  </a:cubicBezTo>
                  <a:cubicBezTo>
                    <a:pt x="3246" y="119"/>
                    <a:pt x="2732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1;p13">
              <a:extLst>
                <a:ext uri="{FF2B5EF4-FFF2-40B4-BE49-F238E27FC236}">
                  <a16:creationId xmlns:a16="http://schemas.microsoft.com/office/drawing/2014/main" id="{1D06D26A-000A-B875-98D2-54ADD0824357}"/>
                </a:ext>
              </a:extLst>
            </p:cNvPr>
            <p:cNvSpPr/>
            <p:nvPr/>
          </p:nvSpPr>
          <p:spPr>
            <a:xfrm>
              <a:off x="1344950" y="3596350"/>
              <a:ext cx="110075" cy="58225"/>
            </a:xfrm>
            <a:custGeom>
              <a:avLst/>
              <a:gdLst/>
              <a:ahLst/>
              <a:cxnLst/>
              <a:rect l="l" t="t" r="r" b="b"/>
              <a:pathLst>
                <a:path w="4403" h="2329" extrusionOk="0">
                  <a:moveTo>
                    <a:pt x="2186" y="0"/>
                  </a:moveTo>
                  <a:cubicBezTo>
                    <a:pt x="1671" y="0"/>
                    <a:pt x="1156" y="119"/>
                    <a:pt x="760" y="357"/>
                  </a:cubicBezTo>
                  <a:cubicBezTo>
                    <a:pt x="0" y="800"/>
                    <a:pt x="0" y="1529"/>
                    <a:pt x="760" y="1972"/>
                  </a:cubicBezTo>
                  <a:cubicBezTo>
                    <a:pt x="1156" y="2209"/>
                    <a:pt x="1671" y="2328"/>
                    <a:pt x="2186" y="2328"/>
                  </a:cubicBezTo>
                  <a:cubicBezTo>
                    <a:pt x="2700" y="2328"/>
                    <a:pt x="3215" y="2209"/>
                    <a:pt x="3611" y="1972"/>
                  </a:cubicBezTo>
                  <a:cubicBezTo>
                    <a:pt x="4402" y="1529"/>
                    <a:pt x="4402" y="800"/>
                    <a:pt x="3611" y="357"/>
                  </a:cubicBezTo>
                  <a:cubicBezTo>
                    <a:pt x="3215" y="119"/>
                    <a:pt x="2700" y="0"/>
                    <a:pt x="2186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2;p13">
              <a:extLst>
                <a:ext uri="{FF2B5EF4-FFF2-40B4-BE49-F238E27FC236}">
                  <a16:creationId xmlns:a16="http://schemas.microsoft.com/office/drawing/2014/main" id="{B20F9D74-A502-9B9F-B428-BDC4C13D93D4}"/>
                </a:ext>
              </a:extLst>
            </p:cNvPr>
            <p:cNvSpPr/>
            <p:nvPr/>
          </p:nvSpPr>
          <p:spPr>
            <a:xfrm>
              <a:off x="1481125" y="3383575"/>
              <a:ext cx="366600" cy="208250"/>
            </a:xfrm>
            <a:custGeom>
              <a:avLst/>
              <a:gdLst/>
              <a:ahLst/>
              <a:cxnLst/>
              <a:rect l="l" t="t" r="r" b="b"/>
              <a:pathLst>
                <a:path w="14664" h="8330" extrusionOk="0">
                  <a:moveTo>
                    <a:pt x="6334" y="0"/>
                  </a:moveTo>
                  <a:cubicBezTo>
                    <a:pt x="4561" y="0"/>
                    <a:pt x="2946" y="381"/>
                    <a:pt x="1774" y="1046"/>
                  </a:cubicBezTo>
                  <a:cubicBezTo>
                    <a:pt x="634" y="1711"/>
                    <a:pt x="0" y="2597"/>
                    <a:pt x="0" y="3579"/>
                  </a:cubicBezTo>
                  <a:cubicBezTo>
                    <a:pt x="0" y="4782"/>
                    <a:pt x="919" y="5954"/>
                    <a:pt x="2471" y="6873"/>
                  </a:cubicBezTo>
                  <a:cubicBezTo>
                    <a:pt x="4086" y="7791"/>
                    <a:pt x="6208" y="8329"/>
                    <a:pt x="8329" y="8329"/>
                  </a:cubicBezTo>
                  <a:cubicBezTo>
                    <a:pt x="10103" y="8329"/>
                    <a:pt x="11718" y="7949"/>
                    <a:pt x="12890" y="7284"/>
                  </a:cubicBezTo>
                  <a:cubicBezTo>
                    <a:pt x="14030" y="6619"/>
                    <a:pt x="14663" y="5701"/>
                    <a:pt x="14663" y="4719"/>
                  </a:cubicBezTo>
                  <a:cubicBezTo>
                    <a:pt x="14663" y="3547"/>
                    <a:pt x="13745" y="2344"/>
                    <a:pt x="12193" y="1457"/>
                  </a:cubicBezTo>
                  <a:cubicBezTo>
                    <a:pt x="10578" y="539"/>
                    <a:pt x="8456" y="0"/>
                    <a:pt x="6334" y="0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3;p13">
              <a:extLst>
                <a:ext uri="{FF2B5EF4-FFF2-40B4-BE49-F238E27FC236}">
                  <a16:creationId xmlns:a16="http://schemas.microsoft.com/office/drawing/2014/main" id="{746A21D2-C05D-97EF-48A9-6D9E8191CB8C}"/>
                </a:ext>
              </a:extLst>
            </p:cNvPr>
            <p:cNvSpPr/>
            <p:nvPr/>
          </p:nvSpPr>
          <p:spPr>
            <a:xfrm>
              <a:off x="1455800" y="3379625"/>
              <a:ext cx="417250" cy="216150"/>
            </a:xfrm>
            <a:custGeom>
              <a:avLst/>
              <a:gdLst/>
              <a:ahLst/>
              <a:cxnLst/>
              <a:rect l="l" t="t" r="r" b="b"/>
              <a:pathLst>
                <a:path w="16690" h="8646" extrusionOk="0">
                  <a:moveTo>
                    <a:pt x="7347" y="285"/>
                  </a:moveTo>
                  <a:cubicBezTo>
                    <a:pt x="9437" y="285"/>
                    <a:pt x="11528" y="824"/>
                    <a:pt x="13111" y="1742"/>
                  </a:cubicBezTo>
                  <a:cubicBezTo>
                    <a:pt x="14631" y="2629"/>
                    <a:pt x="15518" y="3769"/>
                    <a:pt x="15518" y="4877"/>
                  </a:cubicBezTo>
                  <a:cubicBezTo>
                    <a:pt x="15518" y="5827"/>
                    <a:pt x="14916" y="6682"/>
                    <a:pt x="13808" y="7316"/>
                  </a:cubicBezTo>
                  <a:cubicBezTo>
                    <a:pt x="12668" y="7981"/>
                    <a:pt x="11084" y="8329"/>
                    <a:pt x="9342" y="8329"/>
                  </a:cubicBezTo>
                  <a:cubicBezTo>
                    <a:pt x="7252" y="8329"/>
                    <a:pt x="5130" y="7822"/>
                    <a:pt x="3547" y="6904"/>
                  </a:cubicBezTo>
                  <a:cubicBezTo>
                    <a:pt x="2027" y="6017"/>
                    <a:pt x="1172" y="4877"/>
                    <a:pt x="1172" y="3737"/>
                  </a:cubicBezTo>
                  <a:cubicBezTo>
                    <a:pt x="1172" y="2819"/>
                    <a:pt x="1773" y="1964"/>
                    <a:pt x="2850" y="1330"/>
                  </a:cubicBezTo>
                  <a:cubicBezTo>
                    <a:pt x="4022" y="665"/>
                    <a:pt x="5605" y="285"/>
                    <a:pt x="7347" y="285"/>
                  </a:cubicBezTo>
                  <a:close/>
                  <a:moveTo>
                    <a:pt x="7347" y="0"/>
                  </a:moveTo>
                  <a:cubicBezTo>
                    <a:pt x="5605" y="0"/>
                    <a:pt x="3959" y="348"/>
                    <a:pt x="2724" y="1077"/>
                  </a:cubicBezTo>
                  <a:cubicBezTo>
                    <a:pt x="0" y="2629"/>
                    <a:pt x="317" y="5384"/>
                    <a:pt x="3420" y="7157"/>
                  </a:cubicBezTo>
                  <a:cubicBezTo>
                    <a:pt x="5099" y="8139"/>
                    <a:pt x="7284" y="8646"/>
                    <a:pt x="9342" y="8646"/>
                  </a:cubicBezTo>
                  <a:cubicBezTo>
                    <a:pt x="11084" y="8646"/>
                    <a:pt x="12731" y="8297"/>
                    <a:pt x="13966" y="7569"/>
                  </a:cubicBezTo>
                  <a:cubicBezTo>
                    <a:pt x="16690" y="5986"/>
                    <a:pt x="16373" y="3262"/>
                    <a:pt x="13269" y="1489"/>
                  </a:cubicBezTo>
                  <a:cubicBezTo>
                    <a:pt x="11591" y="507"/>
                    <a:pt x="9406" y="0"/>
                    <a:pt x="734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4;p13">
              <a:extLst>
                <a:ext uri="{FF2B5EF4-FFF2-40B4-BE49-F238E27FC236}">
                  <a16:creationId xmlns:a16="http://schemas.microsoft.com/office/drawing/2014/main" id="{E26D971D-B63B-0539-95E4-091BE2A8E05E}"/>
                </a:ext>
              </a:extLst>
            </p:cNvPr>
            <p:cNvSpPr/>
            <p:nvPr/>
          </p:nvSpPr>
          <p:spPr>
            <a:xfrm>
              <a:off x="1549200" y="3416025"/>
              <a:ext cx="235175" cy="144125"/>
            </a:xfrm>
            <a:custGeom>
              <a:avLst/>
              <a:gdLst/>
              <a:ahLst/>
              <a:cxnLst/>
              <a:rect l="l" t="t" r="r" b="b"/>
              <a:pathLst>
                <a:path w="9407" h="5765" extrusionOk="0">
                  <a:moveTo>
                    <a:pt x="2123" y="1869"/>
                  </a:moveTo>
                  <a:lnTo>
                    <a:pt x="3295" y="2534"/>
                  </a:lnTo>
                  <a:cubicBezTo>
                    <a:pt x="2953" y="2648"/>
                    <a:pt x="2668" y="2705"/>
                    <a:pt x="2439" y="2705"/>
                  </a:cubicBezTo>
                  <a:cubicBezTo>
                    <a:pt x="2287" y="2705"/>
                    <a:pt x="2161" y="2680"/>
                    <a:pt x="2059" y="2629"/>
                  </a:cubicBezTo>
                  <a:cubicBezTo>
                    <a:pt x="1901" y="2503"/>
                    <a:pt x="1806" y="2408"/>
                    <a:pt x="1838" y="2281"/>
                  </a:cubicBezTo>
                  <a:cubicBezTo>
                    <a:pt x="1838" y="2123"/>
                    <a:pt x="1933" y="1996"/>
                    <a:pt x="2123" y="1869"/>
                  </a:cubicBezTo>
                  <a:close/>
                  <a:moveTo>
                    <a:pt x="6860" y="2858"/>
                  </a:moveTo>
                  <a:cubicBezTo>
                    <a:pt x="7050" y="2858"/>
                    <a:pt x="7203" y="2889"/>
                    <a:pt x="7317" y="2946"/>
                  </a:cubicBezTo>
                  <a:cubicBezTo>
                    <a:pt x="7475" y="3041"/>
                    <a:pt x="7538" y="3168"/>
                    <a:pt x="7538" y="3294"/>
                  </a:cubicBezTo>
                  <a:cubicBezTo>
                    <a:pt x="7538" y="3453"/>
                    <a:pt x="7443" y="3611"/>
                    <a:pt x="7285" y="3770"/>
                  </a:cubicBezTo>
                  <a:lnTo>
                    <a:pt x="5986" y="3009"/>
                  </a:lnTo>
                  <a:cubicBezTo>
                    <a:pt x="6335" y="2905"/>
                    <a:pt x="6626" y="2858"/>
                    <a:pt x="6860" y="2858"/>
                  </a:cubicBezTo>
                  <a:close/>
                  <a:moveTo>
                    <a:pt x="4688" y="1"/>
                  </a:moveTo>
                  <a:cubicBezTo>
                    <a:pt x="3675" y="33"/>
                    <a:pt x="2725" y="223"/>
                    <a:pt x="1869" y="634"/>
                  </a:cubicBezTo>
                  <a:lnTo>
                    <a:pt x="919" y="96"/>
                  </a:lnTo>
                  <a:lnTo>
                    <a:pt x="1" y="634"/>
                  </a:lnTo>
                  <a:lnTo>
                    <a:pt x="919" y="1141"/>
                  </a:lnTo>
                  <a:cubicBezTo>
                    <a:pt x="349" y="1553"/>
                    <a:pt x="33" y="1996"/>
                    <a:pt x="33" y="2408"/>
                  </a:cubicBezTo>
                  <a:cubicBezTo>
                    <a:pt x="33" y="2851"/>
                    <a:pt x="254" y="3199"/>
                    <a:pt x="761" y="3484"/>
                  </a:cubicBezTo>
                  <a:cubicBezTo>
                    <a:pt x="1014" y="3643"/>
                    <a:pt x="1299" y="3738"/>
                    <a:pt x="1584" y="3833"/>
                  </a:cubicBezTo>
                  <a:cubicBezTo>
                    <a:pt x="1869" y="3896"/>
                    <a:pt x="2154" y="3928"/>
                    <a:pt x="2408" y="3928"/>
                  </a:cubicBezTo>
                  <a:cubicBezTo>
                    <a:pt x="2630" y="3928"/>
                    <a:pt x="2915" y="3896"/>
                    <a:pt x="3231" y="3833"/>
                  </a:cubicBezTo>
                  <a:cubicBezTo>
                    <a:pt x="3548" y="3801"/>
                    <a:pt x="3801" y="3738"/>
                    <a:pt x="4023" y="3674"/>
                  </a:cubicBezTo>
                  <a:cubicBezTo>
                    <a:pt x="4245" y="3611"/>
                    <a:pt x="4530" y="3516"/>
                    <a:pt x="4815" y="3421"/>
                  </a:cubicBezTo>
                  <a:lnTo>
                    <a:pt x="6366" y="4308"/>
                  </a:lnTo>
                  <a:cubicBezTo>
                    <a:pt x="5638" y="4593"/>
                    <a:pt x="4846" y="4720"/>
                    <a:pt x="3960" y="4720"/>
                  </a:cubicBezTo>
                  <a:lnTo>
                    <a:pt x="4276" y="5765"/>
                  </a:lnTo>
                  <a:cubicBezTo>
                    <a:pt x="5448" y="5765"/>
                    <a:pt x="6556" y="5511"/>
                    <a:pt x="7570" y="5005"/>
                  </a:cubicBezTo>
                  <a:lnTo>
                    <a:pt x="8457" y="5511"/>
                  </a:lnTo>
                  <a:lnTo>
                    <a:pt x="9375" y="4973"/>
                  </a:lnTo>
                  <a:lnTo>
                    <a:pt x="8488" y="4466"/>
                  </a:lnTo>
                  <a:cubicBezTo>
                    <a:pt x="9122" y="4023"/>
                    <a:pt x="9407" y="3611"/>
                    <a:pt x="9407" y="3168"/>
                  </a:cubicBezTo>
                  <a:cubicBezTo>
                    <a:pt x="9407" y="2756"/>
                    <a:pt x="9122" y="2376"/>
                    <a:pt x="8552" y="2059"/>
                  </a:cubicBezTo>
                  <a:cubicBezTo>
                    <a:pt x="8298" y="1901"/>
                    <a:pt x="8045" y="1806"/>
                    <a:pt x="7728" y="1743"/>
                  </a:cubicBezTo>
                  <a:cubicBezTo>
                    <a:pt x="7443" y="1679"/>
                    <a:pt x="7190" y="1648"/>
                    <a:pt x="6905" y="1648"/>
                  </a:cubicBezTo>
                  <a:cubicBezTo>
                    <a:pt x="6651" y="1648"/>
                    <a:pt x="6366" y="1648"/>
                    <a:pt x="6081" y="1711"/>
                  </a:cubicBezTo>
                  <a:cubicBezTo>
                    <a:pt x="5765" y="1774"/>
                    <a:pt x="5480" y="1838"/>
                    <a:pt x="5258" y="1901"/>
                  </a:cubicBezTo>
                  <a:cubicBezTo>
                    <a:pt x="5036" y="1964"/>
                    <a:pt x="4783" y="2059"/>
                    <a:pt x="4466" y="2154"/>
                  </a:cubicBezTo>
                  <a:lnTo>
                    <a:pt x="3105" y="1363"/>
                  </a:lnTo>
                  <a:cubicBezTo>
                    <a:pt x="3675" y="1141"/>
                    <a:pt x="4308" y="1046"/>
                    <a:pt x="4941" y="1014"/>
                  </a:cubicBezTo>
                  <a:lnTo>
                    <a:pt x="4688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5;p13">
              <a:extLst>
                <a:ext uri="{FF2B5EF4-FFF2-40B4-BE49-F238E27FC236}">
                  <a16:creationId xmlns:a16="http://schemas.microsoft.com/office/drawing/2014/main" id="{CDDC3E0B-23FA-265E-9D1D-F8FFB89B289D}"/>
                </a:ext>
              </a:extLst>
            </p:cNvPr>
            <p:cNvSpPr/>
            <p:nvPr/>
          </p:nvSpPr>
          <p:spPr>
            <a:xfrm>
              <a:off x="1461325" y="361317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145" y="0"/>
                  </a:moveTo>
                  <a:lnTo>
                    <a:pt x="1" y="3547"/>
                  </a:lnTo>
                  <a:lnTo>
                    <a:pt x="634" y="3927"/>
                  </a:lnTo>
                  <a:lnTo>
                    <a:pt x="6778" y="380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6;p13">
              <a:extLst>
                <a:ext uri="{FF2B5EF4-FFF2-40B4-BE49-F238E27FC236}">
                  <a16:creationId xmlns:a16="http://schemas.microsoft.com/office/drawing/2014/main" id="{FD6724B8-D269-8E81-4922-3168F6E7DD85}"/>
                </a:ext>
              </a:extLst>
            </p:cNvPr>
            <p:cNvSpPr/>
            <p:nvPr/>
          </p:nvSpPr>
          <p:spPr>
            <a:xfrm>
              <a:off x="1882525" y="337012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144" y="0"/>
                  </a:moveTo>
                  <a:lnTo>
                    <a:pt x="1" y="3547"/>
                  </a:lnTo>
                  <a:lnTo>
                    <a:pt x="634" y="3927"/>
                  </a:lnTo>
                  <a:lnTo>
                    <a:pt x="6778" y="380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;p13">
              <a:extLst>
                <a:ext uri="{FF2B5EF4-FFF2-40B4-BE49-F238E27FC236}">
                  <a16:creationId xmlns:a16="http://schemas.microsoft.com/office/drawing/2014/main" id="{281B3BCA-7D74-DF17-01E9-07E50713E3F7}"/>
                </a:ext>
              </a:extLst>
            </p:cNvPr>
            <p:cNvSpPr/>
            <p:nvPr/>
          </p:nvSpPr>
          <p:spPr>
            <a:xfrm>
              <a:off x="1519925" y="3332125"/>
              <a:ext cx="414100" cy="239100"/>
            </a:xfrm>
            <a:custGeom>
              <a:avLst/>
              <a:gdLst/>
              <a:ahLst/>
              <a:cxnLst/>
              <a:rect l="l" t="t" r="r" b="b"/>
              <a:pathLst>
                <a:path w="16564" h="9564" extrusionOk="0">
                  <a:moveTo>
                    <a:pt x="4466" y="0"/>
                  </a:moveTo>
                  <a:lnTo>
                    <a:pt x="0" y="2597"/>
                  </a:lnTo>
                  <a:lnTo>
                    <a:pt x="12066" y="9564"/>
                  </a:lnTo>
                  <a:lnTo>
                    <a:pt x="16563" y="6967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8;p13">
              <a:extLst>
                <a:ext uri="{FF2B5EF4-FFF2-40B4-BE49-F238E27FC236}">
                  <a16:creationId xmlns:a16="http://schemas.microsoft.com/office/drawing/2014/main" id="{E4D0231D-C010-CC47-98BC-ACE65EEBD38B}"/>
                </a:ext>
              </a:extLst>
            </p:cNvPr>
            <p:cNvSpPr/>
            <p:nvPr/>
          </p:nvSpPr>
          <p:spPr>
            <a:xfrm>
              <a:off x="1527825" y="3385950"/>
              <a:ext cx="312775" cy="180525"/>
            </a:xfrm>
            <a:custGeom>
              <a:avLst/>
              <a:gdLst/>
              <a:ahLst/>
              <a:cxnLst/>
              <a:rect l="l" t="t" r="r" b="b"/>
              <a:pathLst>
                <a:path w="12511" h="7221" extrusionOk="0">
                  <a:moveTo>
                    <a:pt x="413" y="0"/>
                  </a:moveTo>
                  <a:lnTo>
                    <a:pt x="1" y="254"/>
                  </a:lnTo>
                  <a:lnTo>
                    <a:pt x="12098" y="7221"/>
                  </a:lnTo>
                  <a:lnTo>
                    <a:pt x="12510" y="6999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9;p13">
              <a:extLst>
                <a:ext uri="{FF2B5EF4-FFF2-40B4-BE49-F238E27FC236}">
                  <a16:creationId xmlns:a16="http://schemas.microsoft.com/office/drawing/2014/main" id="{35D309C2-5CFE-F502-2699-AD15CDCFB6E0}"/>
                </a:ext>
              </a:extLst>
            </p:cNvPr>
            <p:cNvSpPr/>
            <p:nvPr/>
          </p:nvSpPr>
          <p:spPr>
            <a:xfrm>
              <a:off x="1613350" y="3336875"/>
              <a:ext cx="311950" cy="180525"/>
            </a:xfrm>
            <a:custGeom>
              <a:avLst/>
              <a:gdLst/>
              <a:ahLst/>
              <a:cxnLst/>
              <a:rect l="l" t="t" r="r" b="b"/>
              <a:pathLst>
                <a:path w="12478" h="7221" extrusionOk="0">
                  <a:moveTo>
                    <a:pt x="412" y="0"/>
                  </a:moveTo>
                  <a:lnTo>
                    <a:pt x="0" y="253"/>
                  </a:lnTo>
                  <a:lnTo>
                    <a:pt x="12066" y="7221"/>
                  </a:lnTo>
                  <a:lnTo>
                    <a:pt x="12478" y="699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0;p13">
              <a:extLst>
                <a:ext uri="{FF2B5EF4-FFF2-40B4-BE49-F238E27FC236}">
                  <a16:creationId xmlns:a16="http://schemas.microsoft.com/office/drawing/2014/main" id="{2A581252-BC5F-7593-59B4-E1A4DC065499}"/>
                </a:ext>
              </a:extLst>
            </p:cNvPr>
            <p:cNvSpPr/>
            <p:nvPr/>
          </p:nvSpPr>
          <p:spPr>
            <a:xfrm>
              <a:off x="1821575" y="3506300"/>
              <a:ext cx="112450" cy="136975"/>
            </a:xfrm>
            <a:custGeom>
              <a:avLst/>
              <a:gdLst/>
              <a:ahLst/>
              <a:cxnLst/>
              <a:rect l="l" t="t" r="r" b="b"/>
              <a:pathLst>
                <a:path w="4498" h="5479" extrusionOk="0">
                  <a:moveTo>
                    <a:pt x="4497" y="0"/>
                  </a:moveTo>
                  <a:lnTo>
                    <a:pt x="4149" y="222"/>
                  </a:lnTo>
                  <a:lnTo>
                    <a:pt x="3737" y="444"/>
                  </a:lnTo>
                  <a:lnTo>
                    <a:pt x="0" y="2597"/>
                  </a:lnTo>
                  <a:lnTo>
                    <a:pt x="0" y="5479"/>
                  </a:lnTo>
                  <a:lnTo>
                    <a:pt x="3737" y="3325"/>
                  </a:lnTo>
                  <a:lnTo>
                    <a:pt x="4149" y="3072"/>
                  </a:lnTo>
                  <a:lnTo>
                    <a:pt x="4497" y="2914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1;p13">
              <a:extLst>
                <a:ext uri="{FF2B5EF4-FFF2-40B4-BE49-F238E27FC236}">
                  <a16:creationId xmlns:a16="http://schemas.microsoft.com/office/drawing/2014/main" id="{A4F72400-7039-AC1D-2F8D-65382B2D1328}"/>
                </a:ext>
              </a:extLst>
            </p:cNvPr>
            <p:cNvSpPr/>
            <p:nvPr/>
          </p:nvSpPr>
          <p:spPr>
            <a:xfrm>
              <a:off x="1915000" y="3511825"/>
              <a:ext cx="10300" cy="77625"/>
            </a:xfrm>
            <a:custGeom>
              <a:avLst/>
              <a:gdLst/>
              <a:ahLst/>
              <a:cxnLst/>
              <a:rect l="l" t="t" r="r" b="b"/>
              <a:pathLst>
                <a:path w="412" h="3105" extrusionOk="0">
                  <a:moveTo>
                    <a:pt x="412" y="1"/>
                  </a:moveTo>
                  <a:lnTo>
                    <a:pt x="0" y="223"/>
                  </a:lnTo>
                  <a:lnTo>
                    <a:pt x="0" y="3104"/>
                  </a:lnTo>
                  <a:lnTo>
                    <a:pt x="412" y="2851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2;p13">
              <a:extLst>
                <a:ext uri="{FF2B5EF4-FFF2-40B4-BE49-F238E27FC236}">
                  <a16:creationId xmlns:a16="http://schemas.microsoft.com/office/drawing/2014/main" id="{9B96D6C9-D5C9-E828-4962-BC8B21CAF861}"/>
                </a:ext>
              </a:extLst>
            </p:cNvPr>
            <p:cNvSpPr/>
            <p:nvPr/>
          </p:nvSpPr>
          <p:spPr>
            <a:xfrm>
              <a:off x="1830275" y="3560925"/>
              <a:ext cx="10325" cy="77600"/>
            </a:xfrm>
            <a:custGeom>
              <a:avLst/>
              <a:gdLst/>
              <a:ahLst/>
              <a:cxnLst/>
              <a:rect l="l" t="t" r="r" b="b"/>
              <a:pathLst>
                <a:path w="413" h="3104" extrusionOk="0">
                  <a:moveTo>
                    <a:pt x="412" y="0"/>
                  </a:moveTo>
                  <a:lnTo>
                    <a:pt x="0" y="222"/>
                  </a:lnTo>
                  <a:lnTo>
                    <a:pt x="0" y="3104"/>
                  </a:lnTo>
                  <a:lnTo>
                    <a:pt x="412" y="2882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3;p13">
              <a:extLst>
                <a:ext uri="{FF2B5EF4-FFF2-40B4-BE49-F238E27FC236}">
                  <a16:creationId xmlns:a16="http://schemas.microsoft.com/office/drawing/2014/main" id="{DC754B87-5F3E-0BAA-3BFA-B465797F1476}"/>
                </a:ext>
              </a:extLst>
            </p:cNvPr>
            <p:cNvSpPr/>
            <p:nvPr/>
          </p:nvSpPr>
          <p:spPr>
            <a:xfrm>
              <a:off x="1488250" y="3789725"/>
              <a:ext cx="302475" cy="246250"/>
            </a:xfrm>
            <a:custGeom>
              <a:avLst/>
              <a:gdLst/>
              <a:ahLst/>
              <a:cxnLst/>
              <a:rect l="l" t="t" r="r" b="b"/>
              <a:pathLst>
                <a:path w="12099" h="9850" extrusionOk="0">
                  <a:moveTo>
                    <a:pt x="0" y="1"/>
                  </a:moveTo>
                  <a:lnTo>
                    <a:pt x="0" y="2882"/>
                  </a:lnTo>
                  <a:lnTo>
                    <a:pt x="12098" y="9850"/>
                  </a:lnTo>
                  <a:lnTo>
                    <a:pt x="12098" y="69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4;p13">
              <a:extLst>
                <a:ext uri="{FF2B5EF4-FFF2-40B4-BE49-F238E27FC236}">
                  <a16:creationId xmlns:a16="http://schemas.microsoft.com/office/drawing/2014/main" id="{6A31617D-0090-B32B-DA75-629B3D5E9E30}"/>
                </a:ext>
              </a:extLst>
            </p:cNvPr>
            <p:cNvSpPr/>
            <p:nvPr/>
          </p:nvSpPr>
          <p:spPr>
            <a:xfrm>
              <a:off x="1790700" y="3559325"/>
              <a:ext cx="700700" cy="476650"/>
            </a:xfrm>
            <a:custGeom>
              <a:avLst/>
              <a:gdLst/>
              <a:ahLst/>
              <a:cxnLst/>
              <a:rect l="l" t="t" r="r" b="b"/>
              <a:pathLst>
                <a:path w="28028" h="19066" extrusionOk="0">
                  <a:moveTo>
                    <a:pt x="28027" y="1"/>
                  </a:moveTo>
                  <a:lnTo>
                    <a:pt x="0" y="16184"/>
                  </a:lnTo>
                  <a:lnTo>
                    <a:pt x="0" y="19066"/>
                  </a:lnTo>
                  <a:lnTo>
                    <a:pt x="28027" y="2883"/>
                  </a:lnTo>
                  <a:lnTo>
                    <a:pt x="28027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5;p13">
              <a:extLst>
                <a:ext uri="{FF2B5EF4-FFF2-40B4-BE49-F238E27FC236}">
                  <a16:creationId xmlns:a16="http://schemas.microsoft.com/office/drawing/2014/main" id="{5C790D61-E209-41BD-42AD-814F43BB50E4}"/>
                </a:ext>
              </a:extLst>
            </p:cNvPr>
            <p:cNvSpPr/>
            <p:nvPr/>
          </p:nvSpPr>
          <p:spPr>
            <a:xfrm>
              <a:off x="1488250" y="3384375"/>
              <a:ext cx="1003150" cy="579550"/>
            </a:xfrm>
            <a:custGeom>
              <a:avLst/>
              <a:gdLst/>
              <a:ahLst/>
              <a:cxnLst/>
              <a:rect l="l" t="t" r="r" b="b"/>
              <a:pathLst>
                <a:path w="40126" h="23182" extrusionOk="0">
                  <a:moveTo>
                    <a:pt x="28059" y="0"/>
                  </a:moveTo>
                  <a:lnTo>
                    <a:pt x="0" y="16215"/>
                  </a:lnTo>
                  <a:lnTo>
                    <a:pt x="12098" y="23182"/>
                  </a:lnTo>
                  <a:lnTo>
                    <a:pt x="40125" y="6999"/>
                  </a:lnTo>
                  <a:lnTo>
                    <a:pt x="28059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6;p13">
              <a:extLst>
                <a:ext uri="{FF2B5EF4-FFF2-40B4-BE49-F238E27FC236}">
                  <a16:creationId xmlns:a16="http://schemas.microsoft.com/office/drawing/2014/main" id="{601FC9E4-519E-6802-9399-31CA193CA8AD}"/>
                </a:ext>
              </a:extLst>
            </p:cNvPr>
            <p:cNvSpPr/>
            <p:nvPr/>
          </p:nvSpPr>
          <p:spPr>
            <a:xfrm>
              <a:off x="1509625" y="3396250"/>
              <a:ext cx="961175" cy="555800"/>
            </a:xfrm>
            <a:custGeom>
              <a:avLst/>
              <a:gdLst/>
              <a:ahLst/>
              <a:cxnLst/>
              <a:rect l="l" t="t" r="r" b="b"/>
              <a:pathLst>
                <a:path w="38447" h="22232" extrusionOk="0">
                  <a:moveTo>
                    <a:pt x="27204" y="0"/>
                  </a:moveTo>
                  <a:lnTo>
                    <a:pt x="1" y="15740"/>
                  </a:lnTo>
                  <a:lnTo>
                    <a:pt x="11243" y="22232"/>
                  </a:lnTo>
                  <a:lnTo>
                    <a:pt x="38447" y="6524"/>
                  </a:lnTo>
                  <a:lnTo>
                    <a:pt x="2720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7;p13">
              <a:extLst>
                <a:ext uri="{FF2B5EF4-FFF2-40B4-BE49-F238E27FC236}">
                  <a16:creationId xmlns:a16="http://schemas.microsoft.com/office/drawing/2014/main" id="{9C75C5E3-A13C-20BF-74DE-9A7F2CA5B7B3}"/>
                </a:ext>
              </a:extLst>
            </p:cNvPr>
            <p:cNvSpPr/>
            <p:nvPr/>
          </p:nvSpPr>
          <p:spPr>
            <a:xfrm>
              <a:off x="1522300" y="3404150"/>
              <a:ext cx="909700" cy="524950"/>
            </a:xfrm>
            <a:custGeom>
              <a:avLst/>
              <a:gdLst/>
              <a:ahLst/>
              <a:cxnLst/>
              <a:rect l="l" t="t" r="r" b="b"/>
              <a:pathLst>
                <a:path w="36388" h="20998" extrusionOk="0">
                  <a:moveTo>
                    <a:pt x="26729" y="1"/>
                  </a:moveTo>
                  <a:lnTo>
                    <a:pt x="0" y="15424"/>
                  </a:lnTo>
                  <a:lnTo>
                    <a:pt x="9659" y="20997"/>
                  </a:lnTo>
                  <a:lnTo>
                    <a:pt x="36388" y="5575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8;p13">
              <a:extLst>
                <a:ext uri="{FF2B5EF4-FFF2-40B4-BE49-F238E27FC236}">
                  <a16:creationId xmlns:a16="http://schemas.microsoft.com/office/drawing/2014/main" id="{40435277-4D02-9CA3-ADE6-537681065459}"/>
                </a:ext>
              </a:extLst>
            </p:cNvPr>
            <p:cNvSpPr/>
            <p:nvPr/>
          </p:nvSpPr>
          <p:spPr>
            <a:xfrm>
              <a:off x="2173875" y="3492425"/>
              <a:ext cx="110075" cy="57825"/>
            </a:xfrm>
            <a:custGeom>
              <a:avLst/>
              <a:gdLst/>
              <a:ahLst/>
              <a:cxnLst/>
              <a:rect l="l" t="t" r="r" b="b"/>
              <a:pathLst>
                <a:path w="4403" h="2313" extrusionOk="0">
                  <a:moveTo>
                    <a:pt x="2202" y="1"/>
                  </a:moveTo>
                  <a:cubicBezTo>
                    <a:pt x="1687" y="1"/>
                    <a:pt x="1173" y="112"/>
                    <a:pt x="793" y="333"/>
                  </a:cubicBezTo>
                  <a:cubicBezTo>
                    <a:pt x="1" y="809"/>
                    <a:pt x="1" y="1537"/>
                    <a:pt x="793" y="1980"/>
                  </a:cubicBezTo>
                  <a:cubicBezTo>
                    <a:pt x="1173" y="2202"/>
                    <a:pt x="1687" y="2313"/>
                    <a:pt x="2202" y="2313"/>
                  </a:cubicBezTo>
                  <a:cubicBezTo>
                    <a:pt x="2716" y="2313"/>
                    <a:pt x="3231" y="2202"/>
                    <a:pt x="3611" y="1980"/>
                  </a:cubicBezTo>
                  <a:cubicBezTo>
                    <a:pt x="4403" y="1537"/>
                    <a:pt x="4403" y="809"/>
                    <a:pt x="3611" y="333"/>
                  </a:cubicBezTo>
                  <a:cubicBezTo>
                    <a:pt x="3231" y="112"/>
                    <a:pt x="2716" y="1"/>
                    <a:pt x="2202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9;p13">
              <a:extLst>
                <a:ext uri="{FF2B5EF4-FFF2-40B4-BE49-F238E27FC236}">
                  <a16:creationId xmlns:a16="http://schemas.microsoft.com/office/drawing/2014/main" id="{E7C488A4-8809-D61C-05AE-A1FBFD69A8B8}"/>
                </a:ext>
              </a:extLst>
            </p:cNvPr>
            <p:cNvSpPr/>
            <p:nvPr/>
          </p:nvSpPr>
          <p:spPr>
            <a:xfrm>
              <a:off x="1670350" y="3783000"/>
              <a:ext cx="110875" cy="57825"/>
            </a:xfrm>
            <a:custGeom>
              <a:avLst/>
              <a:gdLst/>
              <a:ahLst/>
              <a:cxnLst/>
              <a:rect l="l" t="t" r="r" b="b"/>
              <a:pathLst>
                <a:path w="4435" h="2313" extrusionOk="0">
                  <a:moveTo>
                    <a:pt x="2217" y="0"/>
                  </a:moveTo>
                  <a:cubicBezTo>
                    <a:pt x="1703" y="0"/>
                    <a:pt x="1188" y="111"/>
                    <a:pt x="792" y="333"/>
                  </a:cubicBezTo>
                  <a:cubicBezTo>
                    <a:pt x="0" y="808"/>
                    <a:pt x="0" y="1536"/>
                    <a:pt x="792" y="1980"/>
                  </a:cubicBezTo>
                  <a:cubicBezTo>
                    <a:pt x="1188" y="2201"/>
                    <a:pt x="1703" y="2312"/>
                    <a:pt x="2217" y="2312"/>
                  </a:cubicBezTo>
                  <a:cubicBezTo>
                    <a:pt x="2732" y="2312"/>
                    <a:pt x="3246" y="2201"/>
                    <a:pt x="3642" y="1980"/>
                  </a:cubicBezTo>
                  <a:cubicBezTo>
                    <a:pt x="4434" y="1536"/>
                    <a:pt x="4434" y="808"/>
                    <a:pt x="3642" y="333"/>
                  </a:cubicBezTo>
                  <a:cubicBezTo>
                    <a:pt x="3246" y="111"/>
                    <a:pt x="2732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0;p13">
              <a:extLst>
                <a:ext uri="{FF2B5EF4-FFF2-40B4-BE49-F238E27FC236}">
                  <a16:creationId xmlns:a16="http://schemas.microsoft.com/office/drawing/2014/main" id="{B171459B-510B-D4BC-41D5-AF7ED872A35A}"/>
                </a:ext>
              </a:extLst>
            </p:cNvPr>
            <p:cNvSpPr/>
            <p:nvPr/>
          </p:nvSpPr>
          <p:spPr>
            <a:xfrm>
              <a:off x="1806525" y="3569625"/>
              <a:ext cx="366600" cy="209050"/>
            </a:xfrm>
            <a:custGeom>
              <a:avLst/>
              <a:gdLst/>
              <a:ahLst/>
              <a:cxnLst/>
              <a:rect l="l" t="t" r="r" b="b"/>
              <a:pathLst>
                <a:path w="14664" h="8362" extrusionOk="0">
                  <a:moveTo>
                    <a:pt x="6366" y="1"/>
                  </a:moveTo>
                  <a:cubicBezTo>
                    <a:pt x="4592" y="1"/>
                    <a:pt x="2977" y="381"/>
                    <a:pt x="1806" y="1077"/>
                  </a:cubicBezTo>
                  <a:cubicBezTo>
                    <a:pt x="634" y="1711"/>
                    <a:pt x="0" y="2629"/>
                    <a:pt x="0" y="3611"/>
                  </a:cubicBezTo>
                  <a:cubicBezTo>
                    <a:pt x="0" y="4783"/>
                    <a:pt x="919" y="5986"/>
                    <a:pt x="2502" y="6904"/>
                  </a:cubicBezTo>
                  <a:cubicBezTo>
                    <a:pt x="4086" y="7823"/>
                    <a:pt x="6208" y="8361"/>
                    <a:pt x="8329" y="8361"/>
                  </a:cubicBezTo>
                  <a:cubicBezTo>
                    <a:pt x="10103" y="8361"/>
                    <a:pt x="11718" y="7981"/>
                    <a:pt x="12890" y="7316"/>
                  </a:cubicBezTo>
                  <a:cubicBezTo>
                    <a:pt x="14030" y="6651"/>
                    <a:pt x="14663" y="5733"/>
                    <a:pt x="14663" y="4751"/>
                  </a:cubicBezTo>
                  <a:cubicBezTo>
                    <a:pt x="14663" y="3579"/>
                    <a:pt x="13776" y="2376"/>
                    <a:pt x="12193" y="1457"/>
                  </a:cubicBezTo>
                  <a:cubicBezTo>
                    <a:pt x="10610" y="539"/>
                    <a:pt x="8456" y="1"/>
                    <a:pt x="6366" y="1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1;p13">
              <a:extLst>
                <a:ext uri="{FF2B5EF4-FFF2-40B4-BE49-F238E27FC236}">
                  <a16:creationId xmlns:a16="http://schemas.microsoft.com/office/drawing/2014/main" id="{3465608B-3007-2110-FA85-96752199B633}"/>
                </a:ext>
              </a:extLst>
            </p:cNvPr>
            <p:cNvSpPr/>
            <p:nvPr/>
          </p:nvSpPr>
          <p:spPr>
            <a:xfrm>
              <a:off x="1781200" y="3566450"/>
              <a:ext cx="417250" cy="215375"/>
            </a:xfrm>
            <a:custGeom>
              <a:avLst/>
              <a:gdLst/>
              <a:ahLst/>
              <a:cxnLst/>
              <a:rect l="l" t="t" r="r" b="b"/>
              <a:pathLst>
                <a:path w="16690" h="8615" extrusionOk="0">
                  <a:moveTo>
                    <a:pt x="7379" y="286"/>
                  </a:moveTo>
                  <a:cubicBezTo>
                    <a:pt x="9437" y="286"/>
                    <a:pt x="11559" y="793"/>
                    <a:pt x="13143" y="1711"/>
                  </a:cubicBezTo>
                  <a:cubicBezTo>
                    <a:pt x="14663" y="2598"/>
                    <a:pt x="15550" y="3738"/>
                    <a:pt x="15550" y="4878"/>
                  </a:cubicBezTo>
                  <a:cubicBezTo>
                    <a:pt x="15550" y="5796"/>
                    <a:pt x="14916" y="6651"/>
                    <a:pt x="13839" y="7285"/>
                  </a:cubicBezTo>
                  <a:cubicBezTo>
                    <a:pt x="12668" y="7950"/>
                    <a:pt x="11084" y="8330"/>
                    <a:pt x="9342" y="8330"/>
                  </a:cubicBezTo>
                  <a:cubicBezTo>
                    <a:pt x="7252" y="8330"/>
                    <a:pt x="5162" y="7792"/>
                    <a:pt x="3579" y="6905"/>
                  </a:cubicBezTo>
                  <a:cubicBezTo>
                    <a:pt x="2059" y="6018"/>
                    <a:pt x="1172" y="4846"/>
                    <a:pt x="1172" y="3738"/>
                  </a:cubicBezTo>
                  <a:cubicBezTo>
                    <a:pt x="1172" y="2820"/>
                    <a:pt x="1773" y="1964"/>
                    <a:pt x="2882" y="1331"/>
                  </a:cubicBezTo>
                  <a:cubicBezTo>
                    <a:pt x="4022" y="666"/>
                    <a:pt x="5637" y="286"/>
                    <a:pt x="7379" y="286"/>
                  </a:cubicBezTo>
                  <a:close/>
                  <a:moveTo>
                    <a:pt x="7347" y="1"/>
                  </a:moveTo>
                  <a:cubicBezTo>
                    <a:pt x="5637" y="1"/>
                    <a:pt x="3959" y="349"/>
                    <a:pt x="2724" y="1046"/>
                  </a:cubicBezTo>
                  <a:cubicBezTo>
                    <a:pt x="0" y="2630"/>
                    <a:pt x="317" y="5353"/>
                    <a:pt x="3420" y="7158"/>
                  </a:cubicBezTo>
                  <a:cubicBezTo>
                    <a:pt x="5130" y="8108"/>
                    <a:pt x="7284" y="8615"/>
                    <a:pt x="9342" y="8615"/>
                  </a:cubicBezTo>
                  <a:cubicBezTo>
                    <a:pt x="11084" y="8615"/>
                    <a:pt x="12731" y="8267"/>
                    <a:pt x="13966" y="7570"/>
                  </a:cubicBezTo>
                  <a:cubicBezTo>
                    <a:pt x="16690" y="5986"/>
                    <a:pt x="16373" y="3263"/>
                    <a:pt x="13269" y="1458"/>
                  </a:cubicBezTo>
                  <a:cubicBezTo>
                    <a:pt x="11591" y="476"/>
                    <a:pt x="9437" y="1"/>
                    <a:pt x="7347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2;p13">
              <a:extLst>
                <a:ext uri="{FF2B5EF4-FFF2-40B4-BE49-F238E27FC236}">
                  <a16:creationId xmlns:a16="http://schemas.microsoft.com/office/drawing/2014/main" id="{D6F70DA6-2203-E237-680B-463C11F1BC0F}"/>
                </a:ext>
              </a:extLst>
            </p:cNvPr>
            <p:cNvSpPr/>
            <p:nvPr/>
          </p:nvSpPr>
          <p:spPr>
            <a:xfrm>
              <a:off x="1874600" y="3602100"/>
              <a:ext cx="235975" cy="144100"/>
            </a:xfrm>
            <a:custGeom>
              <a:avLst/>
              <a:gdLst/>
              <a:ahLst/>
              <a:cxnLst/>
              <a:rect l="l" t="t" r="r" b="b"/>
              <a:pathLst>
                <a:path w="9439" h="5764" extrusionOk="0">
                  <a:moveTo>
                    <a:pt x="2123" y="1869"/>
                  </a:moveTo>
                  <a:lnTo>
                    <a:pt x="3326" y="2565"/>
                  </a:lnTo>
                  <a:cubicBezTo>
                    <a:pt x="2985" y="2673"/>
                    <a:pt x="2704" y="2730"/>
                    <a:pt x="2485" y="2730"/>
                  </a:cubicBezTo>
                  <a:cubicBezTo>
                    <a:pt x="2318" y="2730"/>
                    <a:pt x="2187" y="2697"/>
                    <a:pt x="2091" y="2629"/>
                  </a:cubicBezTo>
                  <a:cubicBezTo>
                    <a:pt x="1901" y="2534"/>
                    <a:pt x="1838" y="2407"/>
                    <a:pt x="1838" y="2280"/>
                  </a:cubicBezTo>
                  <a:cubicBezTo>
                    <a:pt x="1838" y="2154"/>
                    <a:pt x="1933" y="2027"/>
                    <a:pt x="2123" y="1869"/>
                  </a:cubicBezTo>
                  <a:close/>
                  <a:moveTo>
                    <a:pt x="6881" y="2876"/>
                  </a:moveTo>
                  <a:cubicBezTo>
                    <a:pt x="7062" y="2876"/>
                    <a:pt x="7207" y="2909"/>
                    <a:pt x="7317" y="2977"/>
                  </a:cubicBezTo>
                  <a:cubicBezTo>
                    <a:pt x="7475" y="3072"/>
                    <a:pt x="7570" y="3199"/>
                    <a:pt x="7570" y="3325"/>
                  </a:cubicBezTo>
                  <a:cubicBezTo>
                    <a:pt x="7570" y="3484"/>
                    <a:pt x="7475" y="3642"/>
                    <a:pt x="7285" y="3800"/>
                  </a:cubicBezTo>
                  <a:lnTo>
                    <a:pt x="5986" y="3040"/>
                  </a:lnTo>
                  <a:cubicBezTo>
                    <a:pt x="6346" y="2932"/>
                    <a:pt x="6644" y="2876"/>
                    <a:pt x="6881" y="2876"/>
                  </a:cubicBezTo>
                  <a:close/>
                  <a:moveTo>
                    <a:pt x="4720" y="0"/>
                  </a:moveTo>
                  <a:cubicBezTo>
                    <a:pt x="3675" y="32"/>
                    <a:pt x="2725" y="253"/>
                    <a:pt x="1869" y="665"/>
                  </a:cubicBezTo>
                  <a:lnTo>
                    <a:pt x="951" y="127"/>
                  </a:lnTo>
                  <a:lnTo>
                    <a:pt x="1" y="665"/>
                  </a:lnTo>
                  <a:lnTo>
                    <a:pt x="919" y="1172"/>
                  </a:lnTo>
                  <a:cubicBezTo>
                    <a:pt x="349" y="1584"/>
                    <a:pt x="64" y="1995"/>
                    <a:pt x="33" y="2439"/>
                  </a:cubicBezTo>
                  <a:cubicBezTo>
                    <a:pt x="33" y="2850"/>
                    <a:pt x="286" y="3230"/>
                    <a:pt x="793" y="3515"/>
                  </a:cubicBezTo>
                  <a:cubicBezTo>
                    <a:pt x="1046" y="3674"/>
                    <a:pt x="1299" y="3769"/>
                    <a:pt x="1584" y="3832"/>
                  </a:cubicBezTo>
                  <a:cubicBezTo>
                    <a:pt x="1901" y="3895"/>
                    <a:pt x="2154" y="3927"/>
                    <a:pt x="2408" y="3927"/>
                  </a:cubicBezTo>
                  <a:cubicBezTo>
                    <a:pt x="2661" y="3927"/>
                    <a:pt x="2946" y="3927"/>
                    <a:pt x="3263" y="3864"/>
                  </a:cubicBezTo>
                  <a:cubicBezTo>
                    <a:pt x="3548" y="3800"/>
                    <a:pt x="3833" y="3737"/>
                    <a:pt x="4055" y="3674"/>
                  </a:cubicBezTo>
                  <a:cubicBezTo>
                    <a:pt x="4276" y="3610"/>
                    <a:pt x="4530" y="3547"/>
                    <a:pt x="4815" y="3420"/>
                  </a:cubicBezTo>
                  <a:lnTo>
                    <a:pt x="6366" y="4307"/>
                  </a:lnTo>
                  <a:cubicBezTo>
                    <a:pt x="5729" y="4568"/>
                    <a:pt x="5011" y="4723"/>
                    <a:pt x="4214" y="4723"/>
                  </a:cubicBezTo>
                  <a:cubicBezTo>
                    <a:pt x="4140" y="4723"/>
                    <a:pt x="4066" y="4721"/>
                    <a:pt x="3991" y="4719"/>
                  </a:cubicBezTo>
                  <a:lnTo>
                    <a:pt x="3991" y="4719"/>
                  </a:lnTo>
                  <a:lnTo>
                    <a:pt x="4276" y="5764"/>
                  </a:lnTo>
                  <a:cubicBezTo>
                    <a:pt x="5448" y="5764"/>
                    <a:pt x="6556" y="5542"/>
                    <a:pt x="7602" y="5035"/>
                  </a:cubicBezTo>
                  <a:lnTo>
                    <a:pt x="8457" y="5542"/>
                  </a:lnTo>
                  <a:lnTo>
                    <a:pt x="9375" y="5004"/>
                  </a:lnTo>
                  <a:lnTo>
                    <a:pt x="8488" y="4465"/>
                  </a:lnTo>
                  <a:cubicBezTo>
                    <a:pt x="9122" y="4054"/>
                    <a:pt x="9438" y="3610"/>
                    <a:pt x="9407" y="3199"/>
                  </a:cubicBezTo>
                  <a:cubicBezTo>
                    <a:pt x="9407" y="2755"/>
                    <a:pt x="9122" y="2407"/>
                    <a:pt x="8583" y="2090"/>
                  </a:cubicBezTo>
                  <a:cubicBezTo>
                    <a:pt x="8330" y="1932"/>
                    <a:pt x="8045" y="1837"/>
                    <a:pt x="7760" y="1742"/>
                  </a:cubicBezTo>
                  <a:cubicBezTo>
                    <a:pt x="7475" y="1679"/>
                    <a:pt x="7190" y="1647"/>
                    <a:pt x="6936" y="1647"/>
                  </a:cubicBezTo>
                  <a:cubicBezTo>
                    <a:pt x="6683" y="1647"/>
                    <a:pt x="6398" y="1679"/>
                    <a:pt x="6081" y="1742"/>
                  </a:cubicBezTo>
                  <a:cubicBezTo>
                    <a:pt x="5765" y="1774"/>
                    <a:pt x="5511" y="1837"/>
                    <a:pt x="5258" y="1900"/>
                  </a:cubicBezTo>
                  <a:cubicBezTo>
                    <a:pt x="5036" y="1964"/>
                    <a:pt x="4783" y="2059"/>
                    <a:pt x="4498" y="2154"/>
                  </a:cubicBezTo>
                  <a:lnTo>
                    <a:pt x="3105" y="1362"/>
                  </a:lnTo>
                  <a:cubicBezTo>
                    <a:pt x="3706" y="1172"/>
                    <a:pt x="4308" y="1045"/>
                    <a:pt x="4941" y="1045"/>
                  </a:cubicBezTo>
                  <a:lnTo>
                    <a:pt x="4720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;p13">
              <a:extLst>
                <a:ext uri="{FF2B5EF4-FFF2-40B4-BE49-F238E27FC236}">
                  <a16:creationId xmlns:a16="http://schemas.microsoft.com/office/drawing/2014/main" id="{327A12A3-5724-71BC-3E7F-D59AF938F37B}"/>
                </a:ext>
              </a:extLst>
            </p:cNvPr>
            <p:cNvSpPr/>
            <p:nvPr/>
          </p:nvSpPr>
          <p:spPr>
            <a:xfrm>
              <a:off x="1786725" y="3800025"/>
              <a:ext cx="170250" cy="98200"/>
            </a:xfrm>
            <a:custGeom>
              <a:avLst/>
              <a:gdLst/>
              <a:ahLst/>
              <a:cxnLst/>
              <a:rect l="l" t="t" r="r" b="b"/>
              <a:pathLst>
                <a:path w="6810" h="3928" extrusionOk="0">
                  <a:moveTo>
                    <a:pt x="6144" y="0"/>
                  </a:moveTo>
                  <a:lnTo>
                    <a:pt x="1" y="3547"/>
                  </a:lnTo>
                  <a:lnTo>
                    <a:pt x="666" y="3927"/>
                  </a:lnTo>
                  <a:lnTo>
                    <a:pt x="6810" y="380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4;p13">
              <a:extLst>
                <a:ext uri="{FF2B5EF4-FFF2-40B4-BE49-F238E27FC236}">
                  <a16:creationId xmlns:a16="http://schemas.microsoft.com/office/drawing/2014/main" id="{068D7120-E552-F522-5226-DE4AF9820451}"/>
                </a:ext>
              </a:extLst>
            </p:cNvPr>
            <p:cNvSpPr/>
            <p:nvPr/>
          </p:nvSpPr>
          <p:spPr>
            <a:xfrm>
              <a:off x="2207925" y="3556950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144" y="1"/>
                  </a:moveTo>
                  <a:lnTo>
                    <a:pt x="1" y="3548"/>
                  </a:lnTo>
                  <a:lnTo>
                    <a:pt x="634" y="3928"/>
                  </a:lnTo>
                  <a:lnTo>
                    <a:pt x="6778" y="3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5;p13">
              <a:extLst>
                <a:ext uri="{FF2B5EF4-FFF2-40B4-BE49-F238E27FC236}">
                  <a16:creationId xmlns:a16="http://schemas.microsoft.com/office/drawing/2014/main" id="{C5C64237-2CD2-99DE-E661-B6A87D805A15}"/>
                </a:ext>
              </a:extLst>
            </p:cNvPr>
            <p:cNvSpPr/>
            <p:nvPr/>
          </p:nvSpPr>
          <p:spPr>
            <a:xfrm>
              <a:off x="1845325" y="3518950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4497" y="1"/>
                  </a:moveTo>
                  <a:lnTo>
                    <a:pt x="0" y="2566"/>
                  </a:lnTo>
                  <a:lnTo>
                    <a:pt x="12098" y="9565"/>
                  </a:lnTo>
                  <a:lnTo>
                    <a:pt x="16563" y="696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6;p13">
              <a:extLst>
                <a:ext uri="{FF2B5EF4-FFF2-40B4-BE49-F238E27FC236}">
                  <a16:creationId xmlns:a16="http://schemas.microsoft.com/office/drawing/2014/main" id="{5DBD9B94-0317-5B0E-19EA-FA19CE9FB87B}"/>
                </a:ext>
              </a:extLst>
            </p:cNvPr>
            <p:cNvSpPr/>
            <p:nvPr/>
          </p:nvSpPr>
          <p:spPr>
            <a:xfrm>
              <a:off x="1854025" y="3572800"/>
              <a:ext cx="311975" cy="180525"/>
            </a:xfrm>
            <a:custGeom>
              <a:avLst/>
              <a:gdLst/>
              <a:ahLst/>
              <a:cxnLst/>
              <a:rect l="l" t="t" r="r" b="b"/>
              <a:pathLst>
                <a:path w="12479" h="7221" extrusionOk="0">
                  <a:moveTo>
                    <a:pt x="381" y="0"/>
                  </a:moveTo>
                  <a:lnTo>
                    <a:pt x="1" y="222"/>
                  </a:lnTo>
                  <a:lnTo>
                    <a:pt x="12066" y="7221"/>
                  </a:lnTo>
                  <a:lnTo>
                    <a:pt x="12478" y="69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7;p13">
              <a:extLst>
                <a:ext uri="{FF2B5EF4-FFF2-40B4-BE49-F238E27FC236}">
                  <a16:creationId xmlns:a16="http://schemas.microsoft.com/office/drawing/2014/main" id="{F569B8DE-D0BD-367E-0B4C-EF4D35D5B284}"/>
                </a:ext>
              </a:extLst>
            </p:cNvPr>
            <p:cNvSpPr/>
            <p:nvPr/>
          </p:nvSpPr>
          <p:spPr>
            <a:xfrm>
              <a:off x="1938750" y="3523700"/>
              <a:ext cx="311950" cy="180550"/>
            </a:xfrm>
            <a:custGeom>
              <a:avLst/>
              <a:gdLst/>
              <a:ahLst/>
              <a:cxnLst/>
              <a:rect l="l" t="t" r="r" b="b"/>
              <a:pathLst>
                <a:path w="12478" h="7222" extrusionOk="0">
                  <a:moveTo>
                    <a:pt x="412" y="1"/>
                  </a:moveTo>
                  <a:lnTo>
                    <a:pt x="0" y="223"/>
                  </a:lnTo>
                  <a:lnTo>
                    <a:pt x="12098" y="7221"/>
                  </a:lnTo>
                  <a:lnTo>
                    <a:pt x="12478" y="6968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8;p13">
              <a:extLst>
                <a:ext uri="{FF2B5EF4-FFF2-40B4-BE49-F238E27FC236}">
                  <a16:creationId xmlns:a16="http://schemas.microsoft.com/office/drawing/2014/main" id="{FB6583C3-4067-13B0-FE4A-B0D3009247E8}"/>
                </a:ext>
              </a:extLst>
            </p:cNvPr>
            <p:cNvSpPr/>
            <p:nvPr/>
          </p:nvSpPr>
          <p:spPr>
            <a:xfrm>
              <a:off x="2147750" y="3693150"/>
              <a:ext cx="111675" cy="136975"/>
            </a:xfrm>
            <a:custGeom>
              <a:avLst/>
              <a:gdLst/>
              <a:ahLst/>
              <a:cxnLst/>
              <a:rect l="l" t="t" r="r" b="b"/>
              <a:pathLst>
                <a:path w="4467" h="5479" extrusionOk="0">
                  <a:moveTo>
                    <a:pt x="4466" y="0"/>
                  </a:moveTo>
                  <a:lnTo>
                    <a:pt x="4118" y="190"/>
                  </a:lnTo>
                  <a:lnTo>
                    <a:pt x="3738" y="412"/>
                  </a:lnTo>
                  <a:lnTo>
                    <a:pt x="1" y="2597"/>
                  </a:lnTo>
                  <a:lnTo>
                    <a:pt x="1" y="5479"/>
                  </a:lnTo>
                  <a:lnTo>
                    <a:pt x="3738" y="3294"/>
                  </a:lnTo>
                  <a:lnTo>
                    <a:pt x="4118" y="3072"/>
                  </a:lnTo>
                  <a:lnTo>
                    <a:pt x="4466" y="2882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9;p13">
              <a:extLst>
                <a:ext uri="{FF2B5EF4-FFF2-40B4-BE49-F238E27FC236}">
                  <a16:creationId xmlns:a16="http://schemas.microsoft.com/office/drawing/2014/main" id="{D667F288-1563-9835-66A1-47CEAD4F3A16}"/>
                </a:ext>
              </a:extLst>
            </p:cNvPr>
            <p:cNvSpPr/>
            <p:nvPr/>
          </p:nvSpPr>
          <p:spPr>
            <a:xfrm>
              <a:off x="2241175" y="3697900"/>
              <a:ext cx="9525" cy="77600"/>
            </a:xfrm>
            <a:custGeom>
              <a:avLst/>
              <a:gdLst/>
              <a:ahLst/>
              <a:cxnLst/>
              <a:rect l="l" t="t" r="r" b="b"/>
              <a:pathLst>
                <a:path w="381" h="3104" extrusionOk="0">
                  <a:moveTo>
                    <a:pt x="381" y="0"/>
                  </a:moveTo>
                  <a:lnTo>
                    <a:pt x="1" y="222"/>
                  </a:lnTo>
                  <a:lnTo>
                    <a:pt x="1" y="3104"/>
                  </a:lnTo>
                  <a:lnTo>
                    <a:pt x="381" y="288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0;p13">
              <a:extLst>
                <a:ext uri="{FF2B5EF4-FFF2-40B4-BE49-F238E27FC236}">
                  <a16:creationId xmlns:a16="http://schemas.microsoft.com/office/drawing/2014/main" id="{5B36A587-A016-35A8-6C2F-2CB94421D2A8}"/>
                </a:ext>
              </a:extLst>
            </p:cNvPr>
            <p:cNvSpPr/>
            <p:nvPr/>
          </p:nvSpPr>
          <p:spPr>
            <a:xfrm>
              <a:off x="2155675" y="3746975"/>
              <a:ext cx="10325" cy="78400"/>
            </a:xfrm>
            <a:custGeom>
              <a:avLst/>
              <a:gdLst/>
              <a:ahLst/>
              <a:cxnLst/>
              <a:rect l="l" t="t" r="r" b="b"/>
              <a:pathLst>
                <a:path w="413" h="3136" extrusionOk="0">
                  <a:moveTo>
                    <a:pt x="412" y="1"/>
                  </a:moveTo>
                  <a:lnTo>
                    <a:pt x="0" y="254"/>
                  </a:lnTo>
                  <a:lnTo>
                    <a:pt x="0" y="3136"/>
                  </a:lnTo>
                  <a:lnTo>
                    <a:pt x="412" y="2882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1;p13">
              <a:extLst>
                <a:ext uri="{FF2B5EF4-FFF2-40B4-BE49-F238E27FC236}">
                  <a16:creationId xmlns:a16="http://schemas.microsoft.com/office/drawing/2014/main" id="{EE56C81C-DC04-954D-1158-783FE6E48BF1}"/>
                </a:ext>
              </a:extLst>
            </p:cNvPr>
            <p:cNvSpPr/>
            <p:nvPr/>
          </p:nvSpPr>
          <p:spPr>
            <a:xfrm>
              <a:off x="2174675" y="3524500"/>
              <a:ext cx="302475" cy="246250"/>
            </a:xfrm>
            <a:custGeom>
              <a:avLst/>
              <a:gdLst/>
              <a:ahLst/>
              <a:cxnLst/>
              <a:rect l="l" t="t" r="r" b="b"/>
              <a:pathLst>
                <a:path w="12099" h="9850" extrusionOk="0">
                  <a:moveTo>
                    <a:pt x="12098" y="1"/>
                  </a:moveTo>
                  <a:lnTo>
                    <a:pt x="1" y="6968"/>
                  </a:lnTo>
                  <a:lnTo>
                    <a:pt x="1" y="9850"/>
                  </a:lnTo>
                  <a:lnTo>
                    <a:pt x="12098" y="2882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2;p13">
              <a:extLst>
                <a:ext uri="{FF2B5EF4-FFF2-40B4-BE49-F238E27FC236}">
                  <a16:creationId xmlns:a16="http://schemas.microsoft.com/office/drawing/2014/main" id="{C2570B02-BFF4-A5B0-76FC-4AC4C2DCBAE5}"/>
                </a:ext>
              </a:extLst>
            </p:cNvPr>
            <p:cNvSpPr/>
            <p:nvPr/>
          </p:nvSpPr>
          <p:spPr>
            <a:xfrm>
              <a:off x="1474000" y="3294100"/>
              <a:ext cx="700700" cy="476650"/>
            </a:xfrm>
            <a:custGeom>
              <a:avLst/>
              <a:gdLst/>
              <a:ahLst/>
              <a:cxnLst/>
              <a:rect l="l" t="t" r="r" b="b"/>
              <a:pathLst>
                <a:path w="28028" h="19066" extrusionOk="0">
                  <a:moveTo>
                    <a:pt x="0" y="1"/>
                  </a:moveTo>
                  <a:lnTo>
                    <a:pt x="0" y="2883"/>
                  </a:lnTo>
                  <a:lnTo>
                    <a:pt x="28028" y="19066"/>
                  </a:lnTo>
                  <a:lnTo>
                    <a:pt x="28028" y="161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3;p13">
              <a:extLst>
                <a:ext uri="{FF2B5EF4-FFF2-40B4-BE49-F238E27FC236}">
                  <a16:creationId xmlns:a16="http://schemas.microsoft.com/office/drawing/2014/main" id="{8557BD67-07C3-FB2B-B5B8-58783F5E168E}"/>
                </a:ext>
              </a:extLst>
            </p:cNvPr>
            <p:cNvSpPr/>
            <p:nvPr/>
          </p:nvSpPr>
          <p:spPr>
            <a:xfrm>
              <a:off x="1474000" y="3119150"/>
              <a:ext cx="1003150" cy="579550"/>
            </a:xfrm>
            <a:custGeom>
              <a:avLst/>
              <a:gdLst/>
              <a:ahLst/>
              <a:cxnLst/>
              <a:rect l="l" t="t" r="r" b="b"/>
              <a:pathLst>
                <a:path w="40126" h="23182" extrusionOk="0">
                  <a:moveTo>
                    <a:pt x="12066" y="0"/>
                  </a:moveTo>
                  <a:lnTo>
                    <a:pt x="0" y="6999"/>
                  </a:lnTo>
                  <a:lnTo>
                    <a:pt x="28028" y="23182"/>
                  </a:lnTo>
                  <a:lnTo>
                    <a:pt x="40125" y="16215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4;p13">
              <a:extLst>
                <a:ext uri="{FF2B5EF4-FFF2-40B4-BE49-F238E27FC236}">
                  <a16:creationId xmlns:a16="http://schemas.microsoft.com/office/drawing/2014/main" id="{39F02BB9-6EC2-6C67-ED30-B267FBFCC4B4}"/>
                </a:ext>
              </a:extLst>
            </p:cNvPr>
            <p:cNvSpPr/>
            <p:nvPr/>
          </p:nvSpPr>
          <p:spPr>
            <a:xfrm>
              <a:off x="1494575" y="3131800"/>
              <a:ext cx="961200" cy="555025"/>
            </a:xfrm>
            <a:custGeom>
              <a:avLst/>
              <a:gdLst/>
              <a:ahLst/>
              <a:cxnLst/>
              <a:rect l="l" t="t" r="r" b="b"/>
              <a:pathLst>
                <a:path w="38448" h="22201" extrusionOk="0">
                  <a:moveTo>
                    <a:pt x="11243" y="1"/>
                  </a:moveTo>
                  <a:lnTo>
                    <a:pt x="1" y="6493"/>
                  </a:lnTo>
                  <a:lnTo>
                    <a:pt x="27205" y="22201"/>
                  </a:lnTo>
                  <a:lnTo>
                    <a:pt x="38447" y="15709"/>
                  </a:lnTo>
                  <a:lnTo>
                    <a:pt x="11243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5;p13">
              <a:extLst>
                <a:ext uri="{FF2B5EF4-FFF2-40B4-BE49-F238E27FC236}">
                  <a16:creationId xmlns:a16="http://schemas.microsoft.com/office/drawing/2014/main" id="{747FAC49-C3C5-E822-2301-DCE64D508A8A}"/>
                </a:ext>
              </a:extLst>
            </p:cNvPr>
            <p:cNvSpPr/>
            <p:nvPr/>
          </p:nvSpPr>
          <p:spPr>
            <a:xfrm>
              <a:off x="1533375" y="3138925"/>
              <a:ext cx="909725" cy="525725"/>
            </a:xfrm>
            <a:custGeom>
              <a:avLst/>
              <a:gdLst/>
              <a:ahLst/>
              <a:cxnLst/>
              <a:rect l="l" t="t" r="r" b="b"/>
              <a:pathLst>
                <a:path w="36389" h="21029" extrusionOk="0">
                  <a:moveTo>
                    <a:pt x="9660" y="1"/>
                  </a:moveTo>
                  <a:lnTo>
                    <a:pt x="1" y="5606"/>
                  </a:lnTo>
                  <a:lnTo>
                    <a:pt x="26698" y="21029"/>
                  </a:lnTo>
                  <a:lnTo>
                    <a:pt x="36388" y="15424"/>
                  </a:lnTo>
                  <a:lnTo>
                    <a:pt x="9660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6;p13">
              <a:extLst>
                <a:ext uri="{FF2B5EF4-FFF2-40B4-BE49-F238E27FC236}">
                  <a16:creationId xmlns:a16="http://schemas.microsoft.com/office/drawing/2014/main" id="{26D0FD69-5213-794D-45EE-E8731FB4211F}"/>
                </a:ext>
              </a:extLst>
            </p:cNvPr>
            <p:cNvSpPr/>
            <p:nvPr/>
          </p:nvSpPr>
          <p:spPr>
            <a:xfrm>
              <a:off x="1681425" y="3227200"/>
              <a:ext cx="110075" cy="58425"/>
            </a:xfrm>
            <a:custGeom>
              <a:avLst/>
              <a:gdLst/>
              <a:ahLst/>
              <a:cxnLst/>
              <a:rect l="l" t="t" r="r" b="b"/>
              <a:pathLst>
                <a:path w="4403" h="2337" extrusionOk="0">
                  <a:moveTo>
                    <a:pt x="2202" y="1"/>
                  </a:moveTo>
                  <a:cubicBezTo>
                    <a:pt x="1687" y="1"/>
                    <a:pt x="1172" y="112"/>
                    <a:pt x="792" y="333"/>
                  </a:cubicBezTo>
                  <a:cubicBezTo>
                    <a:pt x="1" y="808"/>
                    <a:pt x="1" y="1537"/>
                    <a:pt x="792" y="1980"/>
                  </a:cubicBezTo>
                  <a:cubicBezTo>
                    <a:pt x="1172" y="2218"/>
                    <a:pt x="1687" y="2336"/>
                    <a:pt x="2202" y="2336"/>
                  </a:cubicBezTo>
                  <a:cubicBezTo>
                    <a:pt x="2716" y="2336"/>
                    <a:pt x="3231" y="2218"/>
                    <a:pt x="3611" y="1980"/>
                  </a:cubicBezTo>
                  <a:cubicBezTo>
                    <a:pt x="4403" y="1537"/>
                    <a:pt x="4403" y="808"/>
                    <a:pt x="3611" y="333"/>
                  </a:cubicBezTo>
                  <a:cubicBezTo>
                    <a:pt x="3231" y="112"/>
                    <a:pt x="2716" y="1"/>
                    <a:pt x="2202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7;p13">
              <a:extLst>
                <a:ext uri="{FF2B5EF4-FFF2-40B4-BE49-F238E27FC236}">
                  <a16:creationId xmlns:a16="http://schemas.microsoft.com/office/drawing/2014/main" id="{22EDB2D1-205B-4E90-6D1F-9DBC365B21B5}"/>
                </a:ext>
              </a:extLst>
            </p:cNvPr>
            <p:cNvSpPr/>
            <p:nvPr/>
          </p:nvSpPr>
          <p:spPr>
            <a:xfrm>
              <a:off x="2184175" y="3517975"/>
              <a:ext cx="110875" cy="58200"/>
            </a:xfrm>
            <a:custGeom>
              <a:avLst/>
              <a:gdLst/>
              <a:ahLst/>
              <a:cxnLst/>
              <a:rect l="l" t="t" r="r" b="b"/>
              <a:pathLst>
                <a:path w="4435" h="2328" extrusionOk="0">
                  <a:moveTo>
                    <a:pt x="2217" y="0"/>
                  </a:moveTo>
                  <a:cubicBezTo>
                    <a:pt x="1703" y="0"/>
                    <a:pt x="1188" y="119"/>
                    <a:pt x="792" y="357"/>
                  </a:cubicBezTo>
                  <a:cubicBezTo>
                    <a:pt x="1" y="800"/>
                    <a:pt x="1" y="1528"/>
                    <a:pt x="792" y="1972"/>
                  </a:cubicBezTo>
                  <a:cubicBezTo>
                    <a:pt x="1188" y="2209"/>
                    <a:pt x="1703" y="2328"/>
                    <a:pt x="2217" y="2328"/>
                  </a:cubicBezTo>
                  <a:cubicBezTo>
                    <a:pt x="2732" y="2328"/>
                    <a:pt x="3247" y="2209"/>
                    <a:pt x="3643" y="1972"/>
                  </a:cubicBezTo>
                  <a:cubicBezTo>
                    <a:pt x="4434" y="1528"/>
                    <a:pt x="4434" y="800"/>
                    <a:pt x="3643" y="357"/>
                  </a:cubicBezTo>
                  <a:cubicBezTo>
                    <a:pt x="3247" y="119"/>
                    <a:pt x="2732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8;p13">
              <a:extLst>
                <a:ext uri="{FF2B5EF4-FFF2-40B4-BE49-F238E27FC236}">
                  <a16:creationId xmlns:a16="http://schemas.microsoft.com/office/drawing/2014/main" id="{700CC682-215F-08DE-DB19-935094644589}"/>
                </a:ext>
              </a:extLst>
            </p:cNvPr>
            <p:cNvSpPr/>
            <p:nvPr/>
          </p:nvSpPr>
          <p:spPr>
            <a:xfrm>
              <a:off x="1792275" y="3305200"/>
              <a:ext cx="366600" cy="208250"/>
            </a:xfrm>
            <a:custGeom>
              <a:avLst/>
              <a:gdLst/>
              <a:ahLst/>
              <a:cxnLst/>
              <a:rect l="l" t="t" r="r" b="b"/>
              <a:pathLst>
                <a:path w="14664" h="8330" extrusionOk="0">
                  <a:moveTo>
                    <a:pt x="8298" y="0"/>
                  </a:moveTo>
                  <a:cubicBezTo>
                    <a:pt x="6208" y="0"/>
                    <a:pt x="4054" y="507"/>
                    <a:pt x="2471" y="1457"/>
                  </a:cubicBezTo>
                  <a:cubicBezTo>
                    <a:pt x="887" y="2344"/>
                    <a:pt x="0" y="3547"/>
                    <a:pt x="0" y="4719"/>
                  </a:cubicBezTo>
                  <a:cubicBezTo>
                    <a:pt x="0" y="5701"/>
                    <a:pt x="634" y="6619"/>
                    <a:pt x="1774" y="7284"/>
                  </a:cubicBezTo>
                  <a:cubicBezTo>
                    <a:pt x="2946" y="7949"/>
                    <a:pt x="4561" y="8329"/>
                    <a:pt x="6334" y="8329"/>
                  </a:cubicBezTo>
                  <a:cubicBezTo>
                    <a:pt x="8456" y="8329"/>
                    <a:pt x="10578" y="7791"/>
                    <a:pt x="12161" y="6872"/>
                  </a:cubicBezTo>
                  <a:cubicBezTo>
                    <a:pt x="13745" y="5954"/>
                    <a:pt x="14663" y="4751"/>
                    <a:pt x="14663" y="3579"/>
                  </a:cubicBezTo>
                  <a:cubicBezTo>
                    <a:pt x="14663" y="2597"/>
                    <a:pt x="13998" y="1710"/>
                    <a:pt x="12858" y="1045"/>
                  </a:cubicBezTo>
                  <a:cubicBezTo>
                    <a:pt x="11686" y="349"/>
                    <a:pt x="10071" y="0"/>
                    <a:pt x="8298" y="0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9;p13">
              <a:extLst>
                <a:ext uri="{FF2B5EF4-FFF2-40B4-BE49-F238E27FC236}">
                  <a16:creationId xmlns:a16="http://schemas.microsoft.com/office/drawing/2014/main" id="{081E87EB-6FE2-2B9F-BDF9-50D4183939AF}"/>
                </a:ext>
              </a:extLst>
            </p:cNvPr>
            <p:cNvSpPr/>
            <p:nvPr/>
          </p:nvSpPr>
          <p:spPr>
            <a:xfrm>
              <a:off x="1766925" y="3301225"/>
              <a:ext cx="416475" cy="216175"/>
            </a:xfrm>
            <a:custGeom>
              <a:avLst/>
              <a:gdLst/>
              <a:ahLst/>
              <a:cxnLst/>
              <a:rect l="l" t="t" r="r" b="b"/>
              <a:pathLst>
                <a:path w="16659" h="8647" extrusionOk="0">
                  <a:moveTo>
                    <a:pt x="9312" y="286"/>
                  </a:moveTo>
                  <a:cubicBezTo>
                    <a:pt x="11053" y="286"/>
                    <a:pt x="12669" y="666"/>
                    <a:pt x="13809" y="1331"/>
                  </a:cubicBezTo>
                  <a:cubicBezTo>
                    <a:pt x="14917" y="1964"/>
                    <a:pt x="15519" y="2819"/>
                    <a:pt x="15519" y="3738"/>
                  </a:cubicBezTo>
                  <a:cubicBezTo>
                    <a:pt x="15519" y="4878"/>
                    <a:pt x="14632" y="6018"/>
                    <a:pt x="13112" y="6905"/>
                  </a:cubicBezTo>
                  <a:cubicBezTo>
                    <a:pt x="11529" y="7823"/>
                    <a:pt x="9438" y="8330"/>
                    <a:pt x="7348" y="8330"/>
                  </a:cubicBezTo>
                  <a:cubicBezTo>
                    <a:pt x="5606" y="8330"/>
                    <a:pt x="3991" y="7981"/>
                    <a:pt x="2851" y="7316"/>
                  </a:cubicBezTo>
                  <a:cubicBezTo>
                    <a:pt x="1774" y="6683"/>
                    <a:pt x="1141" y="5828"/>
                    <a:pt x="1141" y="4878"/>
                  </a:cubicBezTo>
                  <a:cubicBezTo>
                    <a:pt x="1141" y="3770"/>
                    <a:pt x="2028" y="2598"/>
                    <a:pt x="3548" y="1711"/>
                  </a:cubicBezTo>
                  <a:cubicBezTo>
                    <a:pt x="5131" y="824"/>
                    <a:pt x="7253" y="286"/>
                    <a:pt x="9312" y="286"/>
                  </a:cubicBezTo>
                  <a:close/>
                  <a:moveTo>
                    <a:pt x="9312" y="1"/>
                  </a:moveTo>
                  <a:cubicBezTo>
                    <a:pt x="7253" y="1"/>
                    <a:pt x="5100" y="508"/>
                    <a:pt x="3421" y="1458"/>
                  </a:cubicBezTo>
                  <a:cubicBezTo>
                    <a:pt x="286" y="3263"/>
                    <a:pt x="1" y="5986"/>
                    <a:pt x="2693" y="7570"/>
                  </a:cubicBezTo>
                  <a:cubicBezTo>
                    <a:pt x="3960" y="8266"/>
                    <a:pt x="5606" y="8647"/>
                    <a:pt x="7348" y="8647"/>
                  </a:cubicBezTo>
                  <a:cubicBezTo>
                    <a:pt x="9407" y="8647"/>
                    <a:pt x="11560" y="8140"/>
                    <a:pt x="13239" y="7158"/>
                  </a:cubicBezTo>
                  <a:cubicBezTo>
                    <a:pt x="16374" y="5353"/>
                    <a:pt x="16659" y="2629"/>
                    <a:pt x="13967" y="1078"/>
                  </a:cubicBezTo>
                  <a:cubicBezTo>
                    <a:pt x="12732" y="349"/>
                    <a:pt x="11053" y="1"/>
                    <a:pt x="9312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0;p13">
              <a:extLst>
                <a:ext uri="{FF2B5EF4-FFF2-40B4-BE49-F238E27FC236}">
                  <a16:creationId xmlns:a16="http://schemas.microsoft.com/office/drawing/2014/main" id="{0801D5CD-8A46-AEA4-6AA7-60C73040B9D7}"/>
                </a:ext>
              </a:extLst>
            </p:cNvPr>
            <p:cNvSpPr/>
            <p:nvPr/>
          </p:nvSpPr>
          <p:spPr>
            <a:xfrm>
              <a:off x="1854825" y="3337650"/>
              <a:ext cx="235150" cy="144125"/>
            </a:xfrm>
            <a:custGeom>
              <a:avLst/>
              <a:gdLst/>
              <a:ahLst/>
              <a:cxnLst/>
              <a:rect l="l" t="t" r="r" b="b"/>
              <a:pathLst>
                <a:path w="9406" h="5765" extrusionOk="0">
                  <a:moveTo>
                    <a:pt x="7316" y="1837"/>
                  </a:moveTo>
                  <a:cubicBezTo>
                    <a:pt x="7506" y="1996"/>
                    <a:pt x="7601" y="2123"/>
                    <a:pt x="7601" y="2249"/>
                  </a:cubicBezTo>
                  <a:cubicBezTo>
                    <a:pt x="7601" y="2408"/>
                    <a:pt x="7537" y="2503"/>
                    <a:pt x="7347" y="2598"/>
                  </a:cubicBezTo>
                  <a:cubicBezTo>
                    <a:pt x="7252" y="2666"/>
                    <a:pt x="7120" y="2699"/>
                    <a:pt x="6954" y="2699"/>
                  </a:cubicBezTo>
                  <a:cubicBezTo>
                    <a:pt x="6734" y="2699"/>
                    <a:pt x="6454" y="2642"/>
                    <a:pt x="6112" y="2534"/>
                  </a:cubicBezTo>
                  <a:lnTo>
                    <a:pt x="7316" y="1837"/>
                  </a:lnTo>
                  <a:close/>
                  <a:moveTo>
                    <a:pt x="2579" y="2858"/>
                  </a:moveTo>
                  <a:cubicBezTo>
                    <a:pt x="2812" y="2858"/>
                    <a:pt x="3103" y="2905"/>
                    <a:pt x="3452" y="3009"/>
                  </a:cubicBezTo>
                  <a:lnTo>
                    <a:pt x="2154" y="3769"/>
                  </a:lnTo>
                  <a:cubicBezTo>
                    <a:pt x="1964" y="3611"/>
                    <a:pt x="1869" y="3453"/>
                    <a:pt x="1869" y="3326"/>
                  </a:cubicBezTo>
                  <a:cubicBezTo>
                    <a:pt x="1869" y="3168"/>
                    <a:pt x="1964" y="3041"/>
                    <a:pt x="2122" y="2946"/>
                  </a:cubicBezTo>
                  <a:cubicBezTo>
                    <a:pt x="2236" y="2889"/>
                    <a:pt x="2388" y="2858"/>
                    <a:pt x="2579" y="2858"/>
                  </a:cubicBezTo>
                  <a:close/>
                  <a:moveTo>
                    <a:pt x="4719" y="1"/>
                  </a:moveTo>
                  <a:lnTo>
                    <a:pt x="4497" y="1014"/>
                  </a:lnTo>
                  <a:cubicBezTo>
                    <a:pt x="5131" y="1046"/>
                    <a:pt x="5732" y="1141"/>
                    <a:pt x="6334" y="1362"/>
                  </a:cubicBezTo>
                  <a:lnTo>
                    <a:pt x="4941" y="2154"/>
                  </a:lnTo>
                  <a:cubicBezTo>
                    <a:pt x="4656" y="2027"/>
                    <a:pt x="4402" y="1964"/>
                    <a:pt x="4149" y="1901"/>
                  </a:cubicBezTo>
                  <a:cubicBezTo>
                    <a:pt x="3927" y="1837"/>
                    <a:pt x="3674" y="1774"/>
                    <a:pt x="3357" y="1711"/>
                  </a:cubicBezTo>
                  <a:cubicBezTo>
                    <a:pt x="3040" y="1647"/>
                    <a:pt x="2755" y="1647"/>
                    <a:pt x="2502" y="1647"/>
                  </a:cubicBezTo>
                  <a:cubicBezTo>
                    <a:pt x="2249" y="1647"/>
                    <a:pt x="1964" y="1679"/>
                    <a:pt x="1679" y="1742"/>
                  </a:cubicBezTo>
                  <a:cubicBezTo>
                    <a:pt x="1394" y="1806"/>
                    <a:pt x="1109" y="1901"/>
                    <a:pt x="855" y="2059"/>
                  </a:cubicBezTo>
                  <a:cubicBezTo>
                    <a:pt x="317" y="2376"/>
                    <a:pt x="32" y="2756"/>
                    <a:pt x="32" y="3168"/>
                  </a:cubicBezTo>
                  <a:cubicBezTo>
                    <a:pt x="0" y="3611"/>
                    <a:pt x="317" y="4023"/>
                    <a:pt x="919" y="4466"/>
                  </a:cubicBezTo>
                  <a:lnTo>
                    <a:pt x="32" y="4973"/>
                  </a:lnTo>
                  <a:lnTo>
                    <a:pt x="982" y="5511"/>
                  </a:lnTo>
                  <a:lnTo>
                    <a:pt x="1837" y="5004"/>
                  </a:lnTo>
                  <a:cubicBezTo>
                    <a:pt x="2882" y="5511"/>
                    <a:pt x="3991" y="5764"/>
                    <a:pt x="5162" y="5764"/>
                  </a:cubicBezTo>
                  <a:lnTo>
                    <a:pt x="5447" y="4719"/>
                  </a:lnTo>
                  <a:cubicBezTo>
                    <a:pt x="4561" y="4719"/>
                    <a:pt x="3769" y="4593"/>
                    <a:pt x="3072" y="4308"/>
                  </a:cubicBezTo>
                  <a:lnTo>
                    <a:pt x="4592" y="3421"/>
                  </a:lnTo>
                  <a:cubicBezTo>
                    <a:pt x="4909" y="3516"/>
                    <a:pt x="5162" y="3611"/>
                    <a:pt x="5384" y="3674"/>
                  </a:cubicBezTo>
                  <a:cubicBezTo>
                    <a:pt x="5606" y="3738"/>
                    <a:pt x="5859" y="3801"/>
                    <a:pt x="6176" y="3833"/>
                  </a:cubicBezTo>
                  <a:cubicBezTo>
                    <a:pt x="6492" y="3896"/>
                    <a:pt x="6777" y="3928"/>
                    <a:pt x="7031" y="3928"/>
                  </a:cubicBezTo>
                  <a:cubicBezTo>
                    <a:pt x="7284" y="3928"/>
                    <a:pt x="7537" y="3896"/>
                    <a:pt x="7823" y="3833"/>
                  </a:cubicBezTo>
                  <a:cubicBezTo>
                    <a:pt x="8139" y="3738"/>
                    <a:pt x="8393" y="3643"/>
                    <a:pt x="8646" y="3484"/>
                  </a:cubicBezTo>
                  <a:cubicBezTo>
                    <a:pt x="9153" y="3199"/>
                    <a:pt x="9406" y="2851"/>
                    <a:pt x="9406" y="2408"/>
                  </a:cubicBezTo>
                  <a:cubicBezTo>
                    <a:pt x="9374" y="1996"/>
                    <a:pt x="9089" y="1552"/>
                    <a:pt x="8519" y="1172"/>
                  </a:cubicBezTo>
                  <a:lnTo>
                    <a:pt x="9406" y="634"/>
                  </a:lnTo>
                  <a:lnTo>
                    <a:pt x="8488" y="96"/>
                  </a:lnTo>
                  <a:lnTo>
                    <a:pt x="7569" y="634"/>
                  </a:lnTo>
                  <a:cubicBezTo>
                    <a:pt x="6714" y="222"/>
                    <a:pt x="5764" y="32"/>
                    <a:pt x="4719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1;p13">
              <a:extLst>
                <a:ext uri="{FF2B5EF4-FFF2-40B4-BE49-F238E27FC236}">
                  <a16:creationId xmlns:a16="http://schemas.microsoft.com/office/drawing/2014/main" id="{F63DBF5E-DADF-8385-1E3C-D199B8428CF4}"/>
                </a:ext>
              </a:extLst>
            </p:cNvPr>
            <p:cNvSpPr/>
            <p:nvPr/>
          </p:nvSpPr>
          <p:spPr>
            <a:xfrm>
              <a:off x="2008425" y="3534800"/>
              <a:ext cx="170225" cy="98200"/>
            </a:xfrm>
            <a:custGeom>
              <a:avLst/>
              <a:gdLst/>
              <a:ahLst/>
              <a:cxnLst/>
              <a:rect l="l" t="t" r="r" b="b"/>
              <a:pathLst>
                <a:path w="6809" h="3928" extrusionOk="0">
                  <a:moveTo>
                    <a:pt x="665" y="0"/>
                  </a:moveTo>
                  <a:lnTo>
                    <a:pt x="0" y="380"/>
                  </a:lnTo>
                  <a:lnTo>
                    <a:pt x="6144" y="3927"/>
                  </a:lnTo>
                  <a:lnTo>
                    <a:pt x="6809" y="3547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2;p13">
              <a:extLst>
                <a:ext uri="{FF2B5EF4-FFF2-40B4-BE49-F238E27FC236}">
                  <a16:creationId xmlns:a16="http://schemas.microsoft.com/office/drawing/2014/main" id="{938A083D-6E80-53CE-C103-8AAF9C3D7A34}"/>
                </a:ext>
              </a:extLst>
            </p:cNvPr>
            <p:cNvSpPr/>
            <p:nvPr/>
          </p:nvSpPr>
          <p:spPr>
            <a:xfrm>
              <a:off x="1588000" y="329172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34" y="1"/>
                  </a:moveTo>
                  <a:lnTo>
                    <a:pt x="1" y="381"/>
                  </a:lnTo>
                  <a:lnTo>
                    <a:pt x="6145" y="3928"/>
                  </a:lnTo>
                  <a:lnTo>
                    <a:pt x="6778" y="3548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3;p13">
              <a:extLst>
                <a:ext uri="{FF2B5EF4-FFF2-40B4-BE49-F238E27FC236}">
                  <a16:creationId xmlns:a16="http://schemas.microsoft.com/office/drawing/2014/main" id="{6D42B05A-33BF-27CA-A62E-67FDCA8A4616}"/>
                </a:ext>
              </a:extLst>
            </p:cNvPr>
            <p:cNvSpPr/>
            <p:nvPr/>
          </p:nvSpPr>
          <p:spPr>
            <a:xfrm>
              <a:off x="1705975" y="3253725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12066" y="1"/>
                  </a:moveTo>
                  <a:lnTo>
                    <a:pt x="0" y="6968"/>
                  </a:lnTo>
                  <a:lnTo>
                    <a:pt x="4466" y="9565"/>
                  </a:lnTo>
                  <a:lnTo>
                    <a:pt x="16563" y="2598"/>
                  </a:lnTo>
                  <a:lnTo>
                    <a:pt x="12066" y="1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4;p13">
              <a:extLst>
                <a:ext uri="{FF2B5EF4-FFF2-40B4-BE49-F238E27FC236}">
                  <a16:creationId xmlns:a16="http://schemas.microsoft.com/office/drawing/2014/main" id="{0C838E17-8468-9592-1773-4EE4B72A5574}"/>
                </a:ext>
              </a:extLst>
            </p:cNvPr>
            <p:cNvSpPr/>
            <p:nvPr/>
          </p:nvSpPr>
          <p:spPr>
            <a:xfrm>
              <a:off x="1799400" y="3307575"/>
              <a:ext cx="311975" cy="180525"/>
            </a:xfrm>
            <a:custGeom>
              <a:avLst/>
              <a:gdLst/>
              <a:ahLst/>
              <a:cxnLst/>
              <a:rect l="l" t="t" r="r" b="b"/>
              <a:pathLst>
                <a:path w="12479" h="7221" extrusionOk="0">
                  <a:moveTo>
                    <a:pt x="12098" y="0"/>
                  </a:moveTo>
                  <a:lnTo>
                    <a:pt x="0" y="6999"/>
                  </a:lnTo>
                  <a:lnTo>
                    <a:pt x="412" y="7221"/>
                  </a:lnTo>
                  <a:lnTo>
                    <a:pt x="12478" y="254"/>
                  </a:lnTo>
                  <a:lnTo>
                    <a:pt x="12098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5;p13">
              <a:extLst>
                <a:ext uri="{FF2B5EF4-FFF2-40B4-BE49-F238E27FC236}">
                  <a16:creationId xmlns:a16="http://schemas.microsoft.com/office/drawing/2014/main" id="{B592B65C-E44A-4A3C-774C-C68F67872AE4}"/>
                </a:ext>
              </a:extLst>
            </p:cNvPr>
            <p:cNvSpPr/>
            <p:nvPr/>
          </p:nvSpPr>
          <p:spPr>
            <a:xfrm>
              <a:off x="1714675" y="3258475"/>
              <a:ext cx="311975" cy="180550"/>
            </a:xfrm>
            <a:custGeom>
              <a:avLst/>
              <a:gdLst/>
              <a:ahLst/>
              <a:cxnLst/>
              <a:rect l="l" t="t" r="r" b="b"/>
              <a:pathLst>
                <a:path w="12479" h="7222" extrusionOk="0">
                  <a:moveTo>
                    <a:pt x="12067" y="1"/>
                  </a:moveTo>
                  <a:lnTo>
                    <a:pt x="1" y="6968"/>
                  </a:lnTo>
                  <a:lnTo>
                    <a:pt x="381" y="7221"/>
                  </a:lnTo>
                  <a:lnTo>
                    <a:pt x="12478" y="254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6;p13">
              <a:extLst>
                <a:ext uri="{FF2B5EF4-FFF2-40B4-BE49-F238E27FC236}">
                  <a16:creationId xmlns:a16="http://schemas.microsoft.com/office/drawing/2014/main" id="{D7738E18-83D1-AF93-8D09-A166B42F9A6C}"/>
                </a:ext>
              </a:extLst>
            </p:cNvPr>
            <p:cNvSpPr/>
            <p:nvPr/>
          </p:nvSpPr>
          <p:spPr>
            <a:xfrm>
              <a:off x="1705975" y="3427900"/>
              <a:ext cx="111650" cy="137000"/>
            </a:xfrm>
            <a:custGeom>
              <a:avLst/>
              <a:gdLst/>
              <a:ahLst/>
              <a:cxnLst/>
              <a:rect l="l" t="t" r="r" b="b"/>
              <a:pathLst>
                <a:path w="4466" h="5480" extrusionOk="0">
                  <a:moveTo>
                    <a:pt x="0" y="1"/>
                  </a:moveTo>
                  <a:lnTo>
                    <a:pt x="0" y="2883"/>
                  </a:lnTo>
                  <a:lnTo>
                    <a:pt x="349" y="3073"/>
                  </a:lnTo>
                  <a:lnTo>
                    <a:pt x="729" y="3326"/>
                  </a:lnTo>
                  <a:lnTo>
                    <a:pt x="4466" y="5480"/>
                  </a:lnTo>
                  <a:lnTo>
                    <a:pt x="4466" y="2598"/>
                  </a:lnTo>
                  <a:lnTo>
                    <a:pt x="729" y="444"/>
                  </a:lnTo>
                  <a:lnTo>
                    <a:pt x="349" y="1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7;p13">
              <a:extLst>
                <a:ext uri="{FF2B5EF4-FFF2-40B4-BE49-F238E27FC236}">
                  <a16:creationId xmlns:a16="http://schemas.microsoft.com/office/drawing/2014/main" id="{65E626D7-7282-D30E-48E5-E9178437DE17}"/>
                </a:ext>
              </a:extLst>
            </p:cNvPr>
            <p:cNvSpPr/>
            <p:nvPr/>
          </p:nvSpPr>
          <p:spPr>
            <a:xfrm>
              <a:off x="1714675" y="3432650"/>
              <a:ext cx="9525" cy="78425"/>
            </a:xfrm>
            <a:custGeom>
              <a:avLst/>
              <a:gdLst/>
              <a:ahLst/>
              <a:cxnLst/>
              <a:rect l="l" t="t" r="r" b="b"/>
              <a:pathLst>
                <a:path w="381" h="3137" extrusionOk="0">
                  <a:moveTo>
                    <a:pt x="1" y="1"/>
                  </a:moveTo>
                  <a:lnTo>
                    <a:pt x="1" y="2883"/>
                  </a:lnTo>
                  <a:lnTo>
                    <a:pt x="381" y="3136"/>
                  </a:lnTo>
                  <a:lnTo>
                    <a:pt x="381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8;p13">
              <a:extLst>
                <a:ext uri="{FF2B5EF4-FFF2-40B4-BE49-F238E27FC236}">
                  <a16:creationId xmlns:a16="http://schemas.microsoft.com/office/drawing/2014/main" id="{FDB50FFD-9BD2-4960-BB4E-186440FFFECC}"/>
                </a:ext>
              </a:extLst>
            </p:cNvPr>
            <p:cNvSpPr/>
            <p:nvPr/>
          </p:nvSpPr>
          <p:spPr>
            <a:xfrm>
              <a:off x="1799400" y="3482550"/>
              <a:ext cx="10325" cy="77600"/>
            </a:xfrm>
            <a:custGeom>
              <a:avLst/>
              <a:gdLst/>
              <a:ahLst/>
              <a:cxnLst/>
              <a:rect l="l" t="t" r="r" b="b"/>
              <a:pathLst>
                <a:path w="413" h="3104" extrusionOk="0">
                  <a:moveTo>
                    <a:pt x="0" y="0"/>
                  </a:moveTo>
                  <a:lnTo>
                    <a:pt x="0" y="2882"/>
                  </a:lnTo>
                  <a:lnTo>
                    <a:pt x="412" y="3104"/>
                  </a:lnTo>
                  <a:lnTo>
                    <a:pt x="412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9;p13">
              <a:extLst>
                <a:ext uri="{FF2B5EF4-FFF2-40B4-BE49-F238E27FC236}">
                  <a16:creationId xmlns:a16="http://schemas.microsoft.com/office/drawing/2014/main" id="{E0391082-075B-C918-73C2-76548CFFCEC2}"/>
                </a:ext>
              </a:extLst>
            </p:cNvPr>
            <p:cNvSpPr/>
            <p:nvPr/>
          </p:nvSpPr>
          <p:spPr>
            <a:xfrm>
              <a:off x="1845325" y="3712150"/>
              <a:ext cx="302450" cy="246250"/>
            </a:xfrm>
            <a:custGeom>
              <a:avLst/>
              <a:gdLst/>
              <a:ahLst/>
              <a:cxnLst/>
              <a:rect l="l" t="t" r="r" b="b"/>
              <a:pathLst>
                <a:path w="12098" h="9850" extrusionOk="0">
                  <a:moveTo>
                    <a:pt x="12098" y="0"/>
                  </a:moveTo>
                  <a:lnTo>
                    <a:pt x="0" y="6967"/>
                  </a:lnTo>
                  <a:lnTo>
                    <a:pt x="0" y="9849"/>
                  </a:lnTo>
                  <a:lnTo>
                    <a:pt x="12098" y="2882"/>
                  </a:lnTo>
                  <a:lnTo>
                    <a:pt x="12098" y="0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10;p13">
              <a:extLst>
                <a:ext uri="{FF2B5EF4-FFF2-40B4-BE49-F238E27FC236}">
                  <a16:creationId xmlns:a16="http://schemas.microsoft.com/office/drawing/2014/main" id="{6D4A5A42-548A-FB54-DCCD-957B39AFEA0B}"/>
                </a:ext>
              </a:extLst>
            </p:cNvPr>
            <p:cNvSpPr/>
            <p:nvPr/>
          </p:nvSpPr>
          <p:spPr>
            <a:xfrm>
              <a:off x="1144650" y="3481750"/>
              <a:ext cx="700700" cy="476650"/>
            </a:xfrm>
            <a:custGeom>
              <a:avLst/>
              <a:gdLst/>
              <a:ahLst/>
              <a:cxnLst/>
              <a:rect l="l" t="t" r="r" b="b"/>
              <a:pathLst>
                <a:path w="28028" h="19066" extrusionOk="0">
                  <a:moveTo>
                    <a:pt x="0" y="0"/>
                  </a:moveTo>
                  <a:lnTo>
                    <a:pt x="0" y="2882"/>
                  </a:lnTo>
                  <a:lnTo>
                    <a:pt x="28027" y="19065"/>
                  </a:lnTo>
                  <a:lnTo>
                    <a:pt x="28027" y="16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11;p13">
              <a:extLst>
                <a:ext uri="{FF2B5EF4-FFF2-40B4-BE49-F238E27FC236}">
                  <a16:creationId xmlns:a16="http://schemas.microsoft.com/office/drawing/2014/main" id="{94E21051-CAB9-0ED5-3A80-099CCCB5C361}"/>
                </a:ext>
              </a:extLst>
            </p:cNvPr>
            <p:cNvSpPr/>
            <p:nvPr/>
          </p:nvSpPr>
          <p:spPr>
            <a:xfrm>
              <a:off x="1144650" y="3306775"/>
              <a:ext cx="1003125" cy="579575"/>
            </a:xfrm>
            <a:custGeom>
              <a:avLst/>
              <a:gdLst/>
              <a:ahLst/>
              <a:cxnLst/>
              <a:rect l="l" t="t" r="r" b="b"/>
              <a:pathLst>
                <a:path w="40125" h="23183" extrusionOk="0">
                  <a:moveTo>
                    <a:pt x="12066" y="1"/>
                  </a:moveTo>
                  <a:lnTo>
                    <a:pt x="0" y="6999"/>
                  </a:lnTo>
                  <a:lnTo>
                    <a:pt x="28027" y="23182"/>
                  </a:lnTo>
                  <a:lnTo>
                    <a:pt x="40125" y="16215"/>
                  </a:lnTo>
                  <a:lnTo>
                    <a:pt x="12066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12;p13">
              <a:extLst>
                <a:ext uri="{FF2B5EF4-FFF2-40B4-BE49-F238E27FC236}">
                  <a16:creationId xmlns:a16="http://schemas.microsoft.com/office/drawing/2014/main" id="{F1C9F897-F1FD-45F4-D6C3-5E8F062D8727}"/>
                </a:ext>
              </a:extLst>
            </p:cNvPr>
            <p:cNvSpPr/>
            <p:nvPr/>
          </p:nvSpPr>
          <p:spPr>
            <a:xfrm>
              <a:off x="1165225" y="3319450"/>
              <a:ext cx="961175" cy="555025"/>
            </a:xfrm>
            <a:custGeom>
              <a:avLst/>
              <a:gdLst/>
              <a:ahLst/>
              <a:cxnLst/>
              <a:rect l="l" t="t" r="r" b="b"/>
              <a:pathLst>
                <a:path w="38447" h="22201" extrusionOk="0">
                  <a:moveTo>
                    <a:pt x="11243" y="0"/>
                  </a:moveTo>
                  <a:lnTo>
                    <a:pt x="0" y="6492"/>
                  </a:lnTo>
                  <a:lnTo>
                    <a:pt x="27204" y="22200"/>
                  </a:lnTo>
                  <a:lnTo>
                    <a:pt x="38447" y="15708"/>
                  </a:lnTo>
                  <a:lnTo>
                    <a:pt x="11243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13;p13">
              <a:extLst>
                <a:ext uri="{FF2B5EF4-FFF2-40B4-BE49-F238E27FC236}">
                  <a16:creationId xmlns:a16="http://schemas.microsoft.com/office/drawing/2014/main" id="{E449ACF7-59A0-CBD1-5AC7-E1A59359EC1A}"/>
                </a:ext>
              </a:extLst>
            </p:cNvPr>
            <p:cNvSpPr/>
            <p:nvPr/>
          </p:nvSpPr>
          <p:spPr>
            <a:xfrm>
              <a:off x="1204025" y="3326575"/>
              <a:ext cx="909725" cy="525725"/>
            </a:xfrm>
            <a:custGeom>
              <a:avLst/>
              <a:gdLst/>
              <a:ahLst/>
              <a:cxnLst/>
              <a:rect l="l" t="t" r="r" b="b"/>
              <a:pathLst>
                <a:path w="36389" h="21029" extrusionOk="0">
                  <a:moveTo>
                    <a:pt x="9659" y="0"/>
                  </a:moveTo>
                  <a:lnTo>
                    <a:pt x="0" y="5606"/>
                  </a:lnTo>
                  <a:lnTo>
                    <a:pt x="26697" y="21028"/>
                  </a:lnTo>
                  <a:lnTo>
                    <a:pt x="36388" y="15423"/>
                  </a:lnTo>
                  <a:lnTo>
                    <a:pt x="9659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14;p13">
              <a:extLst>
                <a:ext uri="{FF2B5EF4-FFF2-40B4-BE49-F238E27FC236}">
                  <a16:creationId xmlns:a16="http://schemas.microsoft.com/office/drawing/2014/main" id="{7E5939FA-1BCE-8AEA-4253-34B54D1C5A24}"/>
                </a:ext>
              </a:extLst>
            </p:cNvPr>
            <p:cNvSpPr/>
            <p:nvPr/>
          </p:nvSpPr>
          <p:spPr>
            <a:xfrm>
              <a:off x="1352075" y="3414850"/>
              <a:ext cx="110075" cy="58400"/>
            </a:xfrm>
            <a:custGeom>
              <a:avLst/>
              <a:gdLst/>
              <a:ahLst/>
              <a:cxnLst/>
              <a:rect l="l" t="t" r="r" b="b"/>
              <a:pathLst>
                <a:path w="4403" h="2336" extrusionOk="0">
                  <a:moveTo>
                    <a:pt x="2186" y="0"/>
                  </a:moveTo>
                  <a:cubicBezTo>
                    <a:pt x="1671" y="0"/>
                    <a:pt x="1156" y="111"/>
                    <a:pt x="760" y="333"/>
                  </a:cubicBezTo>
                  <a:cubicBezTo>
                    <a:pt x="0" y="808"/>
                    <a:pt x="0" y="1536"/>
                    <a:pt x="760" y="1980"/>
                  </a:cubicBezTo>
                  <a:cubicBezTo>
                    <a:pt x="1156" y="2217"/>
                    <a:pt x="1671" y="2336"/>
                    <a:pt x="2186" y="2336"/>
                  </a:cubicBezTo>
                  <a:cubicBezTo>
                    <a:pt x="2700" y="2336"/>
                    <a:pt x="3215" y="2217"/>
                    <a:pt x="3611" y="1980"/>
                  </a:cubicBezTo>
                  <a:cubicBezTo>
                    <a:pt x="4402" y="1536"/>
                    <a:pt x="4402" y="808"/>
                    <a:pt x="3611" y="333"/>
                  </a:cubicBezTo>
                  <a:cubicBezTo>
                    <a:pt x="3215" y="111"/>
                    <a:pt x="2700" y="0"/>
                    <a:pt x="2186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15;p13">
              <a:extLst>
                <a:ext uri="{FF2B5EF4-FFF2-40B4-BE49-F238E27FC236}">
                  <a16:creationId xmlns:a16="http://schemas.microsoft.com/office/drawing/2014/main" id="{A4C59B93-4D4D-0BFA-E860-D29809FCCC61}"/>
                </a:ext>
              </a:extLst>
            </p:cNvPr>
            <p:cNvSpPr/>
            <p:nvPr/>
          </p:nvSpPr>
          <p:spPr>
            <a:xfrm>
              <a:off x="1854825" y="3705400"/>
              <a:ext cx="110850" cy="58425"/>
            </a:xfrm>
            <a:custGeom>
              <a:avLst/>
              <a:gdLst/>
              <a:ahLst/>
              <a:cxnLst/>
              <a:rect l="l" t="t" r="r" b="b"/>
              <a:pathLst>
                <a:path w="4434" h="2337" extrusionOk="0">
                  <a:moveTo>
                    <a:pt x="2217" y="1"/>
                  </a:moveTo>
                  <a:cubicBezTo>
                    <a:pt x="1702" y="1"/>
                    <a:pt x="1188" y="112"/>
                    <a:pt x="792" y="333"/>
                  </a:cubicBezTo>
                  <a:cubicBezTo>
                    <a:pt x="0" y="808"/>
                    <a:pt x="0" y="1537"/>
                    <a:pt x="792" y="1980"/>
                  </a:cubicBezTo>
                  <a:cubicBezTo>
                    <a:pt x="1188" y="2218"/>
                    <a:pt x="1702" y="2336"/>
                    <a:pt x="2217" y="2336"/>
                  </a:cubicBezTo>
                  <a:cubicBezTo>
                    <a:pt x="2732" y="2336"/>
                    <a:pt x="3246" y="2218"/>
                    <a:pt x="3642" y="1980"/>
                  </a:cubicBezTo>
                  <a:cubicBezTo>
                    <a:pt x="4434" y="1537"/>
                    <a:pt x="4434" y="808"/>
                    <a:pt x="3642" y="333"/>
                  </a:cubicBezTo>
                  <a:cubicBezTo>
                    <a:pt x="3246" y="112"/>
                    <a:pt x="2732" y="1"/>
                    <a:pt x="2217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16;p13">
              <a:extLst>
                <a:ext uri="{FF2B5EF4-FFF2-40B4-BE49-F238E27FC236}">
                  <a16:creationId xmlns:a16="http://schemas.microsoft.com/office/drawing/2014/main" id="{8E461F6B-349F-5D4E-A11E-A2338C417322}"/>
                </a:ext>
              </a:extLst>
            </p:cNvPr>
            <p:cNvSpPr/>
            <p:nvPr/>
          </p:nvSpPr>
          <p:spPr>
            <a:xfrm>
              <a:off x="1462125" y="3492825"/>
              <a:ext cx="366600" cy="208250"/>
            </a:xfrm>
            <a:custGeom>
              <a:avLst/>
              <a:gdLst/>
              <a:ahLst/>
              <a:cxnLst/>
              <a:rect l="l" t="t" r="r" b="b"/>
              <a:pathLst>
                <a:path w="14664" h="8330" extrusionOk="0">
                  <a:moveTo>
                    <a:pt x="8329" y="1"/>
                  </a:moveTo>
                  <a:cubicBezTo>
                    <a:pt x="6208" y="1"/>
                    <a:pt x="4086" y="507"/>
                    <a:pt x="2502" y="1458"/>
                  </a:cubicBezTo>
                  <a:cubicBezTo>
                    <a:pt x="919" y="2344"/>
                    <a:pt x="0" y="3548"/>
                    <a:pt x="0" y="4719"/>
                  </a:cubicBezTo>
                  <a:cubicBezTo>
                    <a:pt x="0" y="5701"/>
                    <a:pt x="634" y="6620"/>
                    <a:pt x="1806" y="7285"/>
                  </a:cubicBezTo>
                  <a:cubicBezTo>
                    <a:pt x="2977" y="7950"/>
                    <a:pt x="4592" y="8330"/>
                    <a:pt x="6366" y="8330"/>
                  </a:cubicBezTo>
                  <a:cubicBezTo>
                    <a:pt x="8456" y="8330"/>
                    <a:pt x="10610" y="7791"/>
                    <a:pt x="12193" y="6873"/>
                  </a:cubicBezTo>
                  <a:cubicBezTo>
                    <a:pt x="13776" y="5955"/>
                    <a:pt x="14663" y="4751"/>
                    <a:pt x="14663" y="3579"/>
                  </a:cubicBezTo>
                  <a:cubicBezTo>
                    <a:pt x="14663" y="2598"/>
                    <a:pt x="14030" y="1711"/>
                    <a:pt x="12890" y="1046"/>
                  </a:cubicBezTo>
                  <a:cubicBezTo>
                    <a:pt x="11718" y="349"/>
                    <a:pt x="10103" y="1"/>
                    <a:pt x="8329" y="1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17;p13">
              <a:extLst>
                <a:ext uri="{FF2B5EF4-FFF2-40B4-BE49-F238E27FC236}">
                  <a16:creationId xmlns:a16="http://schemas.microsoft.com/office/drawing/2014/main" id="{EB242419-2D48-2B39-5BB7-8B9A7BD9FE47}"/>
                </a:ext>
              </a:extLst>
            </p:cNvPr>
            <p:cNvSpPr/>
            <p:nvPr/>
          </p:nvSpPr>
          <p:spPr>
            <a:xfrm>
              <a:off x="1437575" y="3488875"/>
              <a:ext cx="417275" cy="216175"/>
            </a:xfrm>
            <a:custGeom>
              <a:avLst/>
              <a:gdLst/>
              <a:ahLst/>
              <a:cxnLst/>
              <a:rect l="l" t="t" r="r" b="b"/>
              <a:pathLst>
                <a:path w="16691" h="8647" extrusionOk="0">
                  <a:moveTo>
                    <a:pt x="9311" y="285"/>
                  </a:moveTo>
                  <a:cubicBezTo>
                    <a:pt x="11053" y="285"/>
                    <a:pt x="12668" y="665"/>
                    <a:pt x="13808" y="1331"/>
                  </a:cubicBezTo>
                  <a:cubicBezTo>
                    <a:pt x="14917" y="1964"/>
                    <a:pt x="15518" y="2819"/>
                    <a:pt x="15518" y="3737"/>
                  </a:cubicBezTo>
                  <a:cubicBezTo>
                    <a:pt x="15518" y="4877"/>
                    <a:pt x="14632" y="6018"/>
                    <a:pt x="13112" y="6904"/>
                  </a:cubicBezTo>
                  <a:cubicBezTo>
                    <a:pt x="11528" y="7823"/>
                    <a:pt x="9438" y="8329"/>
                    <a:pt x="7348" y="8329"/>
                  </a:cubicBezTo>
                  <a:cubicBezTo>
                    <a:pt x="5606" y="8329"/>
                    <a:pt x="3991" y="7981"/>
                    <a:pt x="2851" y="7316"/>
                  </a:cubicBezTo>
                  <a:cubicBezTo>
                    <a:pt x="1774" y="6683"/>
                    <a:pt x="1141" y="5828"/>
                    <a:pt x="1141" y="4877"/>
                  </a:cubicBezTo>
                  <a:cubicBezTo>
                    <a:pt x="1141" y="3769"/>
                    <a:pt x="2027" y="2597"/>
                    <a:pt x="3548" y="1742"/>
                  </a:cubicBezTo>
                  <a:cubicBezTo>
                    <a:pt x="5131" y="824"/>
                    <a:pt x="7221" y="285"/>
                    <a:pt x="9311" y="285"/>
                  </a:cubicBezTo>
                  <a:close/>
                  <a:moveTo>
                    <a:pt x="9311" y="0"/>
                  </a:moveTo>
                  <a:cubicBezTo>
                    <a:pt x="7253" y="0"/>
                    <a:pt x="5099" y="507"/>
                    <a:pt x="3421" y="1457"/>
                  </a:cubicBezTo>
                  <a:cubicBezTo>
                    <a:pt x="286" y="3262"/>
                    <a:pt x="1" y="5986"/>
                    <a:pt x="2693" y="7569"/>
                  </a:cubicBezTo>
                  <a:cubicBezTo>
                    <a:pt x="3959" y="8266"/>
                    <a:pt x="5606" y="8646"/>
                    <a:pt x="7348" y="8646"/>
                  </a:cubicBezTo>
                  <a:cubicBezTo>
                    <a:pt x="9406" y="8646"/>
                    <a:pt x="11560" y="8139"/>
                    <a:pt x="13238" y="7158"/>
                  </a:cubicBezTo>
                  <a:cubicBezTo>
                    <a:pt x="16374" y="5352"/>
                    <a:pt x="16690" y="2629"/>
                    <a:pt x="13967" y="1077"/>
                  </a:cubicBezTo>
                  <a:cubicBezTo>
                    <a:pt x="12700" y="349"/>
                    <a:pt x="11053" y="0"/>
                    <a:pt x="9311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18;p13">
              <a:extLst>
                <a:ext uri="{FF2B5EF4-FFF2-40B4-BE49-F238E27FC236}">
                  <a16:creationId xmlns:a16="http://schemas.microsoft.com/office/drawing/2014/main" id="{B3526D3E-E68B-6E80-F193-F3410BA99133}"/>
                </a:ext>
              </a:extLst>
            </p:cNvPr>
            <p:cNvSpPr/>
            <p:nvPr/>
          </p:nvSpPr>
          <p:spPr>
            <a:xfrm>
              <a:off x="1525450" y="3525300"/>
              <a:ext cx="235175" cy="144100"/>
            </a:xfrm>
            <a:custGeom>
              <a:avLst/>
              <a:gdLst/>
              <a:ahLst/>
              <a:cxnLst/>
              <a:rect l="l" t="t" r="r" b="b"/>
              <a:pathLst>
                <a:path w="9407" h="5764" extrusionOk="0">
                  <a:moveTo>
                    <a:pt x="7285" y="1837"/>
                  </a:moveTo>
                  <a:cubicBezTo>
                    <a:pt x="7506" y="1995"/>
                    <a:pt x="7570" y="2122"/>
                    <a:pt x="7601" y="2249"/>
                  </a:cubicBezTo>
                  <a:cubicBezTo>
                    <a:pt x="7601" y="2407"/>
                    <a:pt x="7506" y="2502"/>
                    <a:pt x="7348" y="2597"/>
                  </a:cubicBezTo>
                  <a:cubicBezTo>
                    <a:pt x="7252" y="2666"/>
                    <a:pt x="7115" y="2698"/>
                    <a:pt x="6944" y="2698"/>
                  </a:cubicBezTo>
                  <a:cubicBezTo>
                    <a:pt x="6720" y="2698"/>
                    <a:pt x="6437" y="2642"/>
                    <a:pt x="6113" y="2534"/>
                  </a:cubicBezTo>
                  <a:lnTo>
                    <a:pt x="7285" y="1837"/>
                  </a:lnTo>
                  <a:close/>
                  <a:moveTo>
                    <a:pt x="2574" y="2857"/>
                  </a:moveTo>
                  <a:cubicBezTo>
                    <a:pt x="2813" y="2857"/>
                    <a:pt x="3104" y="2904"/>
                    <a:pt x="3453" y="3009"/>
                  </a:cubicBezTo>
                  <a:lnTo>
                    <a:pt x="2154" y="3769"/>
                  </a:lnTo>
                  <a:cubicBezTo>
                    <a:pt x="1964" y="3610"/>
                    <a:pt x="1869" y="3452"/>
                    <a:pt x="1869" y="3294"/>
                  </a:cubicBezTo>
                  <a:cubicBezTo>
                    <a:pt x="1869" y="3167"/>
                    <a:pt x="1964" y="3040"/>
                    <a:pt x="2091" y="2945"/>
                  </a:cubicBezTo>
                  <a:cubicBezTo>
                    <a:pt x="2219" y="2888"/>
                    <a:pt x="2379" y="2857"/>
                    <a:pt x="2574" y="2857"/>
                  </a:cubicBezTo>
                  <a:close/>
                  <a:moveTo>
                    <a:pt x="4720" y="0"/>
                  </a:moveTo>
                  <a:lnTo>
                    <a:pt x="4466" y="1014"/>
                  </a:lnTo>
                  <a:cubicBezTo>
                    <a:pt x="5131" y="1045"/>
                    <a:pt x="5733" y="1140"/>
                    <a:pt x="6335" y="1362"/>
                  </a:cubicBezTo>
                  <a:lnTo>
                    <a:pt x="4941" y="2154"/>
                  </a:lnTo>
                  <a:cubicBezTo>
                    <a:pt x="4656" y="2027"/>
                    <a:pt x="4371" y="1964"/>
                    <a:pt x="4150" y="1900"/>
                  </a:cubicBezTo>
                  <a:cubicBezTo>
                    <a:pt x="3928" y="1837"/>
                    <a:pt x="3675" y="1774"/>
                    <a:pt x="3358" y="1710"/>
                  </a:cubicBezTo>
                  <a:cubicBezTo>
                    <a:pt x="3041" y="1647"/>
                    <a:pt x="2756" y="1647"/>
                    <a:pt x="2503" y="1647"/>
                  </a:cubicBezTo>
                  <a:cubicBezTo>
                    <a:pt x="2249" y="1647"/>
                    <a:pt x="1964" y="1679"/>
                    <a:pt x="1679" y="1742"/>
                  </a:cubicBezTo>
                  <a:cubicBezTo>
                    <a:pt x="1394" y="1805"/>
                    <a:pt x="1109" y="1900"/>
                    <a:pt x="856" y="2059"/>
                  </a:cubicBezTo>
                  <a:cubicBezTo>
                    <a:pt x="318" y="2375"/>
                    <a:pt x="33" y="2755"/>
                    <a:pt x="1" y="3167"/>
                  </a:cubicBezTo>
                  <a:cubicBezTo>
                    <a:pt x="1" y="3579"/>
                    <a:pt x="318" y="4022"/>
                    <a:pt x="919" y="4466"/>
                  </a:cubicBezTo>
                  <a:lnTo>
                    <a:pt x="33" y="4972"/>
                  </a:lnTo>
                  <a:lnTo>
                    <a:pt x="951" y="5511"/>
                  </a:lnTo>
                  <a:lnTo>
                    <a:pt x="1838" y="5004"/>
                  </a:lnTo>
                  <a:cubicBezTo>
                    <a:pt x="2883" y="5511"/>
                    <a:pt x="3960" y="5764"/>
                    <a:pt x="5163" y="5764"/>
                  </a:cubicBezTo>
                  <a:lnTo>
                    <a:pt x="5448" y="4719"/>
                  </a:lnTo>
                  <a:cubicBezTo>
                    <a:pt x="4561" y="4719"/>
                    <a:pt x="3770" y="4592"/>
                    <a:pt x="3073" y="4307"/>
                  </a:cubicBezTo>
                  <a:lnTo>
                    <a:pt x="4593" y="3420"/>
                  </a:lnTo>
                  <a:cubicBezTo>
                    <a:pt x="4910" y="3515"/>
                    <a:pt x="5163" y="3610"/>
                    <a:pt x="5385" y="3674"/>
                  </a:cubicBezTo>
                  <a:cubicBezTo>
                    <a:pt x="5606" y="3737"/>
                    <a:pt x="5860" y="3800"/>
                    <a:pt x="6176" y="3832"/>
                  </a:cubicBezTo>
                  <a:cubicBezTo>
                    <a:pt x="6493" y="3895"/>
                    <a:pt x="6778" y="3927"/>
                    <a:pt x="7031" y="3927"/>
                  </a:cubicBezTo>
                  <a:cubicBezTo>
                    <a:pt x="7285" y="3927"/>
                    <a:pt x="7538" y="3895"/>
                    <a:pt x="7823" y="3832"/>
                  </a:cubicBezTo>
                  <a:cubicBezTo>
                    <a:pt x="8108" y="3737"/>
                    <a:pt x="8393" y="3642"/>
                    <a:pt x="8647" y="3484"/>
                  </a:cubicBezTo>
                  <a:cubicBezTo>
                    <a:pt x="9153" y="3199"/>
                    <a:pt x="9407" y="2850"/>
                    <a:pt x="9375" y="2407"/>
                  </a:cubicBezTo>
                  <a:cubicBezTo>
                    <a:pt x="9375" y="1995"/>
                    <a:pt x="9090" y="1552"/>
                    <a:pt x="8520" y="1172"/>
                  </a:cubicBezTo>
                  <a:lnTo>
                    <a:pt x="9407" y="634"/>
                  </a:lnTo>
                  <a:lnTo>
                    <a:pt x="8488" y="95"/>
                  </a:lnTo>
                  <a:lnTo>
                    <a:pt x="7570" y="634"/>
                  </a:lnTo>
                  <a:cubicBezTo>
                    <a:pt x="6715" y="222"/>
                    <a:pt x="5765" y="32"/>
                    <a:pt x="4720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19;p13">
              <a:extLst>
                <a:ext uri="{FF2B5EF4-FFF2-40B4-BE49-F238E27FC236}">
                  <a16:creationId xmlns:a16="http://schemas.microsoft.com/office/drawing/2014/main" id="{2D2BC047-E695-232C-9EF9-13810B9FB041}"/>
                </a:ext>
              </a:extLst>
            </p:cNvPr>
            <p:cNvSpPr/>
            <p:nvPr/>
          </p:nvSpPr>
          <p:spPr>
            <a:xfrm>
              <a:off x="1679050" y="3722425"/>
              <a:ext cx="170250" cy="98200"/>
            </a:xfrm>
            <a:custGeom>
              <a:avLst/>
              <a:gdLst/>
              <a:ahLst/>
              <a:cxnLst/>
              <a:rect l="l" t="t" r="r" b="b"/>
              <a:pathLst>
                <a:path w="6810" h="3928" extrusionOk="0">
                  <a:moveTo>
                    <a:pt x="666" y="1"/>
                  </a:moveTo>
                  <a:lnTo>
                    <a:pt x="1" y="381"/>
                  </a:lnTo>
                  <a:lnTo>
                    <a:pt x="6145" y="3928"/>
                  </a:lnTo>
                  <a:lnTo>
                    <a:pt x="6810" y="3548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20;p13">
              <a:extLst>
                <a:ext uri="{FF2B5EF4-FFF2-40B4-BE49-F238E27FC236}">
                  <a16:creationId xmlns:a16="http://schemas.microsoft.com/office/drawing/2014/main" id="{398B1FB7-0FD3-0597-5674-7817DA8D353F}"/>
                </a:ext>
              </a:extLst>
            </p:cNvPr>
            <p:cNvSpPr/>
            <p:nvPr/>
          </p:nvSpPr>
          <p:spPr>
            <a:xfrm>
              <a:off x="1258650" y="347937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34" y="0"/>
                  </a:moveTo>
                  <a:lnTo>
                    <a:pt x="0" y="380"/>
                  </a:lnTo>
                  <a:lnTo>
                    <a:pt x="6113" y="3927"/>
                  </a:lnTo>
                  <a:lnTo>
                    <a:pt x="6778" y="3547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21;p13">
              <a:extLst>
                <a:ext uri="{FF2B5EF4-FFF2-40B4-BE49-F238E27FC236}">
                  <a16:creationId xmlns:a16="http://schemas.microsoft.com/office/drawing/2014/main" id="{385AE2BF-B0ED-25A3-6CA9-B70EC0D62CAF}"/>
                </a:ext>
              </a:extLst>
            </p:cNvPr>
            <p:cNvSpPr/>
            <p:nvPr/>
          </p:nvSpPr>
          <p:spPr>
            <a:xfrm>
              <a:off x="1376625" y="3441375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12066" y="0"/>
                  </a:moveTo>
                  <a:lnTo>
                    <a:pt x="0" y="6967"/>
                  </a:lnTo>
                  <a:lnTo>
                    <a:pt x="4465" y="9564"/>
                  </a:lnTo>
                  <a:lnTo>
                    <a:pt x="16563" y="2597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22;p13">
              <a:extLst>
                <a:ext uri="{FF2B5EF4-FFF2-40B4-BE49-F238E27FC236}">
                  <a16:creationId xmlns:a16="http://schemas.microsoft.com/office/drawing/2014/main" id="{3E2C89CA-589B-A14D-A2A1-EAA7B61BFD7E}"/>
                </a:ext>
              </a:extLst>
            </p:cNvPr>
            <p:cNvSpPr/>
            <p:nvPr/>
          </p:nvSpPr>
          <p:spPr>
            <a:xfrm>
              <a:off x="1470050" y="3495200"/>
              <a:ext cx="311950" cy="180550"/>
            </a:xfrm>
            <a:custGeom>
              <a:avLst/>
              <a:gdLst/>
              <a:ahLst/>
              <a:cxnLst/>
              <a:rect l="l" t="t" r="r" b="b"/>
              <a:pathLst>
                <a:path w="12478" h="7222" extrusionOk="0">
                  <a:moveTo>
                    <a:pt x="12066" y="1"/>
                  </a:moveTo>
                  <a:lnTo>
                    <a:pt x="0" y="6968"/>
                  </a:lnTo>
                  <a:lnTo>
                    <a:pt x="412" y="7221"/>
                  </a:lnTo>
                  <a:lnTo>
                    <a:pt x="12478" y="254"/>
                  </a:lnTo>
                  <a:lnTo>
                    <a:pt x="12066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23;p13">
              <a:extLst>
                <a:ext uri="{FF2B5EF4-FFF2-40B4-BE49-F238E27FC236}">
                  <a16:creationId xmlns:a16="http://schemas.microsoft.com/office/drawing/2014/main" id="{8B4854E8-3B97-7A75-8C87-040EF37D7F5F}"/>
                </a:ext>
              </a:extLst>
            </p:cNvPr>
            <p:cNvSpPr/>
            <p:nvPr/>
          </p:nvSpPr>
          <p:spPr>
            <a:xfrm>
              <a:off x="1385325" y="3446125"/>
              <a:ext cx="311975" cy="180525"/>
            </a:xfrm>
            <a:custGeom>
              <a:avLst/>
              <a:gdLst/>
              <a:ahLst/>
              <a:cxnLst/>
              <a:rect l="l" t="t" r="r" b="b"/>
              <a:pathLst>
                <a:path w="12479" h="7221" extrusionOk="0">
                  <a:moveTo>
                    <a:pt x="12066" y="0"/>
                  </a:moveTo>
                  <a:lnTo>
                    <a:pt x="0" y="6967"/>
                  </a:lnTo>
                  <a:lnTo>
                    <a:pt x="381" y="7221"/>
                  </a:lnTo>
                  <a:lnTo>
                    <a:pt x="12478" y="254"/>
                  </a:lnTo>
                  <a:lnTo>
                    <a:pt x="12066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24;p13">
              <a:extLst>
                <a:ext uri="{FF2B5EF4-FFF2-40B4-BE49-F238E27FC236}">
                  <a16:creationId xmlns:a16="http://schemas.microsoft.com/office/drawing/2014/main" id="{0C071995-6086-F7E7-3273-2CFB8C7469C1}"/>
                </a:ext>
              </a:extLst>
            </p:cNvPr>
            <p:cNvSpPr/>
            <p:nvPr/>
          </p:nvSpPr>
          <p:spPr>
            <a:xfrm>
              <a:off x="1376625" y="3615550"/>
              <a:ext cx="111650" cy="137000"/>
            </a:xfrm>
            <a:custGeom>
              <a:avLst/>
              <a:gdLst/>
              <a:ahLst/>
              <a:cxnLst/>
              <a:rect l="l" t="t" r="r" b="b"/>
              <a:pathLst>
                <a:path w="4466" h="5480" extrusionOk="0">
                  <a:moveTo>
                    <a:pt x="0" y="0"/>
                  </a:moveTo>
                  <a:lnTo>
                    <a:pt x="0" y="2882"/>
                  </a:lnTo>
                  <a:lnTo>
                    <a:pt x="317" y="3072"/>
                  </a:lnTo>
                  <a:lnTo>
                    <a:pt x="729" y="3326"/>
                  </a:lnTo>
                  <a:lnTo>
                    <a:pt x="4465" y="5479"/>
                  </a:lnTo>
                  <a:lnTo>
                    <a:pt x="4465" y="2597"/>
                  </a:lnTo>
                  <a:lnTo>
                    <a:pt x="729" y="444"/>
                  </a:lnTo>
                  <a:lnTo>
                    <a:pt x="317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25;p13">
              <a:extLst>
                <a:ext uri="{FF2B5EF4-FFF2-40B4-BE49-F238E27FC236}">
                  <a16:creationId xmlns:a16="http://schemas.microsoft.com/office/drawing/2014/main" id="{0187E4A0-7FA4-3CAE-2C50-7F6E610BD3DA}"/>
                </a:ext>
              </a:extLst>
            </p:cNvPr>
            <p:cNvSpPr/>
            <p:nvPr/>
          </p:nvSpPr>
          <p:spPr>
            <a:xfrm>
              <a:off x="1384525" y="3620300"/>
              <a:ext cx="10325" cy="78400"/>
            </a:xfrm>
            <a:custGeom>
              <a:avLst/>
              <a:gdLst/>
              <a:ahLst/>
              <a:cxnLst/>
              <a:rect l="l" t="t" r="r" b="b"/>
              <a:pathLst>
                <a:path w="413" h="3136" extrusionOk="0">
                  <a:moveTo>
                    <a:pt x="1" y="0"/>
                  </a:moveTo>
                  <a:lnTo>
                    <a:pt x="1" y="2882"/>
                  </a:lnTo>
                  <a:lnTo>
                    <a:pt x="413" y="3136"/>
                  </a:lnTo>
                  <a:lnTo>
                    <a:pt x="41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26;p13">
              <a:extLst>
                <a:ext uri="{FF2B5EF4-FFF2-40B4-BE49-F238E27FC236}">
                  <a16:creationId xmlns:a16="http://schemas.microsoft.com/office/drawing/2014/main" id="{50B49A9B-3399-08EB-843E-0416E136EA8C}"/>
                </a:ext>
              </a:extLst>
            </p:cNvPr>
            <p:cNvSpPr/>
            <p:nvPr/>
          </p:nvSpPr>
          <p:spPr>
            <a:xfrm>
              <a:off x="1470050" y="3670175"/>
              <a:ext cx="10300" cy="77625"/>
            </a:xfrm>
            <a:custGeom>
              <a:avLst/>
              <a:gdLst/>
              <a:ahLst/>
              <a:cxnLst/>
              <a:rect l="l" t="t" r="r" b="b"/>
              <a:pathLst>
                <a:path w="412" h="3105" extrusionOk="0">
                  <a:moveTo>
                    <a:pt x="0" y="1"/>
                  </a:moveTo>
                  <a:lnTo>
                    <a:pt x="0" y="2851"/>
                  </a:lnTo>
                  <a:lnTo>
                    <a:pt x="412" y="3104"/>
                  </a:lnTo>
                  <a:lnTo>
                    <a:pt x="412" y="2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27;p13">
              <a:extLst>
                <a:ext uri="{FF2B5EF4-FFF2-40B4-BE49-F238E27FC236}">
                  <a16:creationId xmlns:a16="http://schemas.microsoft.com/office/drawing/2014/main" id="{5B003C5A-8724-A726-6290-61CD71847209}"/>
                </a:ext>
              </a:extLst>
            </p:cNvPr>
            <p:cNvSpPr/>
            <p:nvPr/>
          </p:nvSpPr>
          <p:spPr>
            <a:xfrm>
              <a:off x="1314075" y="3458800"/>
              <a:ext cx="301675" cy="246250"/>
            </a:xfrm>
            <a:custGeom>
              <a:avLst/>
              <a:gdLst/>
              <a:ahLst/>
              <a:cxnLst/>
              <a:rect l="l" t="t" r="r" b="b"/>
              <a:pathLst>
                <a:path w="12067" h="9850" extrusionOk="0">
                  <a:moveTo>
                    <a:pt x="0" y="0"/>
                  </a:moveTo>
                  <a:lnTo>
                    <a:pt x="0" y="2882"/>
                  </a:lnTo>
                  <a:lnTo>
                    <a:pt x="12066" y="9849"/>
                  </a:lnTo>
                  <a:lnTo>
                    <a:pt x="12066" y="6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28;p13">
              <a:extLst>
                <a:ext uri="{FF2B5EF4-FFF2-40B4-BE49-F238E27FC236}">
                  <a16:creationId xmlns:a16="http://schemas.microsoft.com/office/drawing/2014/main" id="{386DCA14-88D4-EE12-D589-333AE6E659AB}"/>
                </a:ext>
              </a:extLst>
            </p:cNvPr>
            <p:cNvSpPr/>
            <p:nvPr/>
          </p:nvSpPr>
          <p:spPr>
            <a:xfrm>
              <a:off x="1615725" y="3228400"/>
              <a:ext cx="701475" cy="476650"/>
            </a:xfrm>
            <a:custGeom>
              <a:avLst/>
              <a:gdLst/>
              <a:ahLst/>
              <a:cxnLst/>
              <a:rect l="l" t="t" r="r" b="b"/>
              <a:pathLst>
                <a:path w="28059" h="19066" extrusionOk="0">
                  <a:moveTo>
                    <a:pt x="28059" y="0"/>
                  </a:moveTo>
                  <a:lnTo>
                    <a:pt x="0" y="16183"/>
                  </a:lnTo>
                  <a:lnTo>
                    <a:pt x="0" y="19065"/>
                  </a:lnTo>
                  <a:lnTo>
                    <a:pt x="28059" y="2882"/>
                  </a:lnTo>
                  <a:lnTo>
                    <a:pt x="28059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29;p13">
              <a:extLst>
                <a:ext uri="{FF2B5EF4-FFF2-40B4-BE49-F238E27FC236}">
                  <a16:creationId xmlns:a16="http://schemas.microsoft.com/office/drawing/2014/main" id="{D9C1DAF3-9BAC-C60C-37A5-89E18D6668EA}"/>
                </a:ext>
              </a:extLst>
            </p:cNvPr>
            <p:cNvSpPr/>
            <p:nvPr/>
          </p:nvSpPr>
          <p:spPr>
            <a:xfrm>
              <a:off x="1314075" y="3054225"/>
              <a:ext cx="1003125" cy="578775"/>
            </a:xfrm>
            <a:custGeom>
              <a:avLst/>
              <a:gdLst/>
              <a:ahLst/>
              <a:cxnLst/>
              <a:rect l="l" t="t" r="r" b="b"/>
              <a:pathLst>
                <a:path w="40125" h="23151" extrusionOk="0">
                  <a:moveTo>
                    <a:pt x="28027" y="0"/>
                  </a:moveTo>
                  <a:lnTo>
                    <a:pt x="0" y="16183"/>
                  </a:lnTo>
                  <a:lnTo>
                    <a:pt x="12066" y="23150"/>
                  </a:lnTo>
                  <a:lnTo>
                    <a:pt x="40125" y="6967"/>
                  </a:lnTo>
                  <a:lnTo>
                    <a:pt x="28027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30;p13">
              <a:extLst>
                <a:ext uri="{FF2B5EF4-FFF2-40B4-BE49-F238E27FC236}">
                  <a16:creationId xmlns:a16="http://schemas.microsoft.com/office/drawing/2014/main" id="{6238A952-A857-2EB7-CC4A-089E386C43A4}"/>
                </a:ext>
              </a:extLst>
            </p:cNvPr>
            <p:cNvSpPr/>
            <p:nvPr/>
          </p:nvSpPr>
          <p:spPr>
            <a:xfrm>
              <a:off x="1334650" y="3066100"/>
              <a:ext cx="961175" cy="555025"/>
            </a:xfrm>
            <a:custGeom>
              <a:avLst/>
              <a:gdLst/>
              <a:ahLst/>
              <a:cxnLst/>
              <a:rect l="l" t="t" r="r" b="b"/>
              <a:pathLst>
                <a:path w="38447" h="22201" extrusionOk="0">
                  <a:moveTo>
                    <a:pt x="27204" y="0"/>
                  </a:moveTo>
                  <a:lnTo>
                    <a:pt x="1" y="15708"/>
                  </a:lnTo>
                  <a:lnTo>
                    <a:pt x="11243" y="22200"/>
                  </a:lnTo>
                  <a:lnTo>
                    <a:pt x="38447" y="6492"/>
                  </a:lnTo>
                  <a:lnTo>
                    <a:pt x="27204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1;p13">
              <a:extLst>
                <a:ext uri="{FF2B5EF4-FFF2-40B4-BE49-F238E27FC236}">
                  <a16:creationId xmlns:a16="http://schemas.microsoft.com/office/drawing/2014/main" id="{07D05A60-F992-930B-F36F-BBEB31AC7832}"/>
                </a:ext>
              </a:extLst>
            </p:cNvPr>
            <p:cNvSpPr/>
            <p:nvPr/>
          </p:nvSpPr>
          <p:spPr>
            <a:xfrm>
              <a:off x="1347325" y="3073225"/>
              <a:ext cx="910500" cy="525725"/>
            </a:xfrm>
            <a:custGeom>
              <a:avLst/>
              <a:gdLst/>
              <a:ahLst/>
              <a:cxnLst/>
              <a:rect l="l" t="t" r="r" b="b"/>
              <a:pathLst>
                <a:path w="36420" h="21029" extrusionOk="0">
                  <a:moveTo>
                    <a:pt x="26729" y="0"/>
                  </a:moveTo>
                  <a:lnTo>
                    <a:pt x="0" y="15423"/>
                  </a:lnTo>
                  <a:lnTo>
                    <a:pt x="9691" y="21028"/>
                  </a:lnTo>
                  <a:lnTo>
                    <a:pt x="36420" y="5606"/>
                  </a:lnTo>
                  <a:lnTo>
                    <a:pt x="26729" y="0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32;p13">
              <a:extLst>
                <a:ext uri="{FF2B5EF4-FFF2-40B4-BE49-F238E27FC236}">
                  <a16:creationId xmlns:a16="http://schemas.microsoft.com/office/drawing/2014/main" id="{1AD93D3A-563C-48F5-C43A-70C03469A4CD}"/>
                </a:ext>
              </a:extLst>
            </p:cNvPr>
            <p:cNvSpPr/>
            <p:nvPr/>
          </p:nvSpPr>
          <p:spPr>
            <a:xfrm>
              <a:off x="1998925" y="3161700"/>
              <a:ext cx="110850" cy="58200"/>
            </a:xfrm>
            <a:custGeom>
              <a:avLst/>
              <a:gdLst/>
              <a:ahLst/>
              <a:cxnLst/>
              <a:rect l="l" t="t" r="r" b="b"/>
              <a:pathLst>
                <a:path w="4434" h="2328" extrusionOk="0">
                  <a:moveTo>
                    <a:pt x="2217" y="0"/>
                  </a:moveTo>
                  <a:cubicBezTo>
                    <a:pt x="1702" y="0"/>
                    <a:pt x="1188" y="119"/>
                    <a:pt x="792" y="357"/>
                  </a:cubicBezTo>
                  <a:cubicBezTo>
                    <a:pt x="0" y="800"/>
                    <a:pt x="0" y="1528"/>
                    <a:pt x="792" y="1972"/>
                  </a:cubicBezTo>
                  <a:cubicBezTo>
                    <a:pt x="1188" y="2209"/>
                    <a:pt x="1702" y="2328"/>
                    <a:pt x="2217" y="2328"/>
                  </a:cubicBezTo>
                  <a:cubicBezTo>
                    <a:pt x="2731" y="2328"/>
                    <a:pt x="3246" y="2209"/>
                    <a:pt x="3642" y="1972"/>
                  </a:cubicBezTo>
                  <a:cubicBezTo>
                    <a:pt x="4434" y="1528"/>
                    <a:pt x="4434" y="800"/>
                    <a:pt x="3642" y="357"/>
                  </a:cubicBezTo>
                  <a:cubicBezTo>
                    <a:pt x="3246" y="119"/>
                    <a:pt x="2731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33;p13">
              <a:extLst>
                <a:ext uri="{FF2B5EF4-FFF2-40B4-BE49-F238E27FC236}">
                  <a16:creationId xmlns:a16="http://schemas.microsoft.com/office/drawing/2014/main" id="{11FB9750-A2EA-9934-715A-F586C2DC6AFA}"/>
                </a:ext>
              </a:extLst>
            </p:cNvPr>
            <p:cNvSpPr/>
            <p:nvPr/>
          </p:nvSpPr>
          <p:spPr>
            <a:xfrm>
              <a:off x="1495375" y="3452250"/>
              <a:ext cx="110875" cy="58225"/>
            </a:xfrm>
            <a:custGeom>
              <a:avLst/>
              <a:gdLst/>
              <a:ahLst/>
              <a:cxnLst/>
              <a:rect l="l" t="t" r="r" b="b"/>
              <a:pathLst>
                <a:path w="4435" h="2329" extrusionOk="0">
                  <a:moveTo>
                    <a:pt x="2217" y="1"/>
                  </a:moveTo>
                  <a:cubicBezTo>
                    <a:pt x="1703" y="1"/>
                    <a:pt x="1188" y="120"/>
                    <a:pt x="792" y="357"/>
                  </a:cubicBezTo>
                  <a:cubicBezTo>
                    <a:pt x="0" y="800"/>
                    <a:pt x="0" y="1529"/>
                    <a:pt x="792" y="1972"/>
                  </a:cubicBezTo>
                  <a:cubicBezTo>
                    <a:pt x="1188" y="2210"/>
                    <a:pt x="1703" y="2328"/>
                    <a:pt x="2217" y="2328"/>
                  </a:cubicBezTo>
                  <a:cubicBezTo>
                    <a:pt x="2732" y="2328"/>
                    <a:pt x="3247" y="2210"/>
                    <a:pt x="3642" y="1972"/>
                  </a:cubicBezTo>
                  <a:cubicBezTo>
                    <a:pt x="4434" y="1529"/>
                    <a:pt x="4434" y="800"/>
                    <a:pt x="3642" y="357"/>
                  </a:cubicBezTo>
                  <a:cubicBezTo>
                    <a:pt x="3247" y="120"/>
                    <a:pt x="2732" y="1"/>
                    <a:pt x="2217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34;p13">
              <a:extLst>
                <a:ext uri="{FF2B5EF4-FFF2-40B4-BE49-F238E27FC236}">
                  <a16:creationId xmlns:a16="http://schemas.microsoft.com/office/drawing/2014/main" id="{2A0EC7BB-0E46-64EF-9B39-F035716BD72D}"/>
                </a:ext>
              </a:extLst>
            </p:cNvPr>
            <p:cNvSpPr/>
            <p:nvPr/>
          </p:nvSpPr>
          <p:spPr>
            <a:xfrm>
              <a:off x="1632350" y="3239475"/>
              <a:ext cx="366600" cy="208250"/>
            </a:xfrm>
            <a:custGeom>
              <a:avLst/>
              <a:gdLst/>
              <a:ahLst/>
              <a:cxnLst/>
              <a:rect l="l" t="t" r="r" b="b"/>
              <a:pathLst>
                <a:path w="14664" h="8330" extrusionOk="0">
                  <a:moveTo>
                    <a:pt x="6334" y="1"/>
                  </a:moveTo>
                  <a:cubicBezTo>
                    <a:pt x="4561" y="1"/>
                    <a:pt x="2945" y="381"/>
                    <a:pt x="1774" y="1046"/>
                  </a:cubicBezTo>
                  <a:cubicBezTo>
                    <a:pt x="634" y="1711"/>
                    <a:pt x="0" y="2598"/>
                    <a:pt x="0" y="3579"/>
                  </a:cubicBezTo>
                  <a:cubicBezTo>
                    <a:pt x="0" y="4783"/>
                    <a:pt x="887" y="5954"/>
                    <a:pt x="2470" y="6873"/>
                  </a:cubicBezTo>
                  <a:cubicBezTo>
                    <a:pt x="4054" y="7791"/>
                    <a:pt x="6207" y="8330"/>
                    <a:pt x="8298" y="8330"/>
                  </a:cubicBezTo>
                  <a:cubicBezTo>
                    <a:pt x="10071" y="8330"/>
                    <a:pt x="11686" y="7950"/>
                    <a:pt x="12858" y="7285"/>
                  </a:cubicBezTo>
                  <a:cubicBezTo>
                    <a:pt x="14030" y="6620"/>
                    <a:pt x="14663" y="5733"/>
                    <a:pt x="14663" y="4719"/>
                  </a:cubicBezTo>
                  <a:cubicBezTo>
                    <a:pt x="14663" y="3548"/>
                    <a:pt x="13745" y="2344"/>
                    <a:pt x="12161" y="1458"/>
                  </a:cubicBezTo>
                  <a:cubicBezTo>
                    <a:pt x="10578" y="539"/>
                    <a:pt x="8456" y="1"/>
                    <a:pt x="6334" y="1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5;p13">
              <a:extLst>
                <a:ext uri="{FF2B5EF4-FFF2-40B4-BE49-F238E27FC236}">
                  <a16:creationId xmlns:a16="http://schemas.microsoft.com/office/drawing/2014/main" id="{7C36DD88-9D46-2451-E97F-BA5EF4C0E6CB}"/>
                </a:ext>
              </a:extLst>
            </p:cNvPr>
            <p:cNvSpPr/>
            <p:nvPr/>
          </p:nvSpPr>
          <p:spPr>
            <a:xfrm>
              <a:off x="1607000" y="3235525"/>
              <a:ext cx="417275" cy="216150"/>
            </a:xfrm>
            <a:custGeom>
              <a:avLst/>
              <a:gdLst/>
              <a:ahLst/>
              <a:cxnLst/>
              <a:rect l="l" t="t" r="r" b="b"/>
              <a:pathLst>
                <a:path w="16691" h="8646" extrusionOk="0">
                  <a:moveTo>
                    <a:pt x="7348" y="317"/>
                  </a:moveTo>
                  <a:cubicBezTo>
                    <a:pt x="9438" y="317"/>
                    <a:pt x="11528" y="824"/>
                    <a:pt x="13112" y="1742"/>
                  </a:cubicBezTo>
                  <a:cubicBezTo>
                    <a:pt x="14632" y="2629"/>
                    <a:pt x="15519" y="3769"/>
                    <a:pt x="15519" y="4909"/>
                  </a:cubicBezTo>
                  <a:cubicBezTo>
                    <a:pt x="15519" y="5827"/>
                    <a:pt x="14917" y="6683"/>
                    <a:pt x="13809" y="7316"/>
                  </a:cubicBezTo>
                  <a:cubicBezTo>
                    <a:pt x="12668" y="7981"/>
                    <a:pt x="11053" y="8329"/>
                    <a:pt x="9312" y="8329"/>
                  </a:cubicBezTo>
                  <a:cubicBezTo>
                    <a:pt x="7221" y="8329"/>
                    <a:pt x="5131" y="7823"/>
                    <a:pt x="3548" y="6904"/>
                  </a:cubicBezTo>
                  <a:cubicBezTo>
                    <a:pt x="2028" y="6017"/>
                    <a:pt x="1141" y="4877"/>
                    <a:pt x="1141" y="3737"/>
                  </a:cubicBezTo>
                  <a:cubicBezTo>
                    <a:pt x="1141" y="2819"/>
                    <a:pt x="1774" y="1964"/>
                    <a:pt x="2851" y="1330"/>
                  </a:cubicBezTo>
                  <a:cubicBezTo>
                    <a:pt x="3991" y="665"/>
                    <a:pt x="5606" y="317"/>
                    <a:pt x="7348" y="317"/>
                  </a:cubicBezTo>
                  <a:close/>
                  <a:moveTo>
                    <a:pt x="7348" y="0"/>
                  </a:moveTo>
                  <a:cubicBezTo>
                    <a:pt x="5606" y="0"/>
                    <a:pt x="3959" y="349"/>
                    <a:pt x="2724" y="1077"/>
                  </a:cubicBezTo>
                  <a:cubicBezTo>
                    <a:pt x="1" y="2661"/>
                    <a:pt x="318" y="5384"/>
                    <a:pt x="3421" y="7158"/>
                  </a:cubicBezTo>
                  <a:cubicBezTo>
                    <a:pt x="5100" y="8139"/>
                    <a:pt x="7253" y="8646"/>
                    <a:pt x="9343" y="8646"/>
                  </a:cubicBezTo>
                  <a:cubicBezTo>
                    <a:pt x="11053" y="8646"/>
                    <a:pt x="12732" y="8298"/>
                    <a:pt x="13967" y="7569"/>
                  </a:cubicBezTo>
                  <a:cubicBezTo>
                    <a:pt x="16690" y="5986"/>
                    <a:pt x="16374" y="3262"/>
                    <a:pt x="13270" y="1489"/>
                  </a:cubicBezTo>
                  <a:cubicBezTo>
                    <a:pt x="11560" y="507"/>
                    <a:pt x="9407" y="0"/>
                    <a:pt x="7348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36;p13">
              <a:extLst>
                <a:ext uri="{FF2B5EF4-FFF2-40B4-BE49-F238E27FC236}">
                  <a16:creationId xmlns:a16="http://schemas.microsoft.com/office/drawing/2014/main" id="{F81A4486-182F-95F2-F12A-488910BEBD39}"/>
                </a:ext>
              </a:extLst>
            </p:cNvPr>
            <p:cNvSpPr/>
            <p:nvPr/>
          </p:nvSpPr>
          <p:spPr>
            <a:xfrm>
              <a:off x="1700425" y="3271950"/>
              <a:ext cx="235175" cy="144100"/>
            </a:xfrm>
            <a:custGeom>
              <a:avLst/>
              <a:gdLst/>
              <a:ahLst/>
              <a:cxnLst/>
              <a:rect l="l" t="t" r="r" b="b"/>
              <a:pathLst>
                <a:path w="9407" h="5764" extrusionOk="0">
                  <a:moveTo>
                    <a:pt x="2123" y="1869"/>
                  </a:moveTo>
                  <a:lnTo>
                    <a:pt x="3294" y="2534"/>
                  </a:lnTo>
                  <a:cubicBezTo>
                    <a:pt x="2952" y="2648"/>
                    <a:pt x="2667" y="2705"/>
                    <a:pt x="2439" y="2705"/>
                  </a:cubicBezTo>
                  <a:cubicBezTo>
                    <a:pt x="2287" y="2705"/>
                    <a:pt x="2161" y="2679"/>
                    <a:pt x="2059" y="2629"/>
                  </a:cubicBezTo>
                  <a:cubicBezTo>
                    <a:pt x="1901" y="2534"/>
                    <a:pt x="1806" y="2407"/>
                    <a:pt x="1806" y="2280"/>
                  </a:cubicBezTo>
                  <a:cubicBezTo>
                    <a:pt x="1838" y="2154"/>
                    <a:pt x="1933" y="1995"/>
                    <a:pt x="2123" y="1869"/>
                  </a:cubicBezTo>
                  <a:close/>
                  <a:moveTo>
                    <a:pt x="6797" y="2862"/>
                  </a:moveTo>
                  <a:cubicBezTo>
                    <a:pt x="7008" y="2862"/>
                    <a:pt x="7180" y="2901"/>
                    <a:pt x="7316" y="2977"/>
                  </a:cubicBezTo>
                  <a:cubicBezTo>
                    <a:pt x="7475" y="3040"/>
                    <a:pt x="7538" y="3167"/>
                    <a:pt x="7538" y="3325"/>
                  </a:cubicBezTo>
                  <a:cubicBezTo>
                    <a:pt x="7538" y="3452"/>
                    <a:pt x="7443" y="3610"/>
                    <a:pt x="7253" y="3769"/>
                  </a:cubicBezTo>
                  <a:lnTo>
                    <a:pt x="5955" y="3009"/>
                  </a:lnTo>
                  <a:cubicBezTo>
                    <a:pt x="6286" y="2909"/>
                    <a:pt x="6565" y="2862"/>
                    <a:pt x="6797" y="2862"/>
                  </a:cubicBezTo>
                  <a:close/>
                  <a:moveTo>
                    <a:pt x="4688" y="0"/>
                  </a:moveTo>
                  <a:cubicBezTo>
                    <a:pt x="3643" y="32"/>
                    <a:pt x="2724" y="254"/>
                    <a:pt x="1838" y="634"/>
                  </a:cubicBezTo>
                  <a:lnTo>
                    <a:pt x="919" y="95"/>
                  </a:lnTo>
                  <a:lnTo>
                    <a:pt x="1" y="634"/>
                  </a:lnTo>
                  <a:lnTo>
                    <a:pt x="888" y="1172"/>
                  </a:lnTo>
                  <a:cubicBezTo>
                    <a:pt x="317" y="1584"/>
                    <a:pt x="32" y="1995"/>
                    <a:pt x="32" y="2407"/>
                  </a:cubicBezTo>
                  <a:cubicBezTo>
                    <a:pt x="1" y="2850"/>
                    <a:pt x="254" y="3199"/>
                    <a:pt x="761" y="3484"/>
                  </a:cubicBezTo>
                  <a:cubicBezTo>
                    <a:pt x="1014" y="3642"/>
                    <a:pt x="1299" y="3737"/>
                    <a:pt x="1584" y="3832"/>
                  </a:cubicBezTo>
                  <a:cubicBezTo>
                    <a:pt x="1869" y="3895"/>
                    <a:pt x="2123" y="3927"/>
                    <a:pt x="2376" y="3927"/>
                  </a:cubicBezTo>
                  <a:cubicBezTo>
                    <a:pt x="2629" y="3927"/>
                    <a:pt x="2914" y="3895"/>
                    <a:pt x="3231" y="3832"/>
                  </a:cubicBezTo>
                  <a:cubicBezTo>
                    <a:pt x="3548" y="3800"/>
                    <a:pt x="3801" y="3737"/>
                    <a:pt x="4023" y="3674"/>
                  </a:cubicBezTo>
                  <a:cubicBezTo>
                    <a:pt x="4244" y="3610"/>
                    <a:pt x="4498" y="3515"/>
                    <a:pt x="4814" y="3420"/>
                  </a:cubicBezTo>
                  <a:lnTo>
                    <a:pt x="6335" y="4307"/>
                  </a:lnTo>
                  <a:cubicBezTo>
                    <a:pt x="5638" y="4592"/>
                    <a:pt x="4846" y="4719"/>
                    <a:pt x="3959" y="4719"/>
                  </a:cubicBezTo>
                  <a:lnTo>
                    <a:pt x="4244" y="5764"/>
                  </a:lnTo>
                  <a:cubicBezTo>
                    <a:pt x="5448" y="5764"/>
                    <a:pt x="6525" y="5511"/>
                    <a:pt x="7570" y="5004"/>
                  </a:cubicBezTo>
                  <a:lnTo>
                    <a:pt x="8456" y="5511"/>
                  </a:lnTo>
                  <a:lnTo>
                    <a:pt x="9375" y="4972"/>
                  </a:lnTo>
                  <a:lnTo>
                    <a:pt x="8488" y="4465"/>
                  </a:lnTo>
                  <a:cubicBezTo>
                    <a:pt x="9090" y="4022"/>
                    <a:pt x="9406" y="3610"/>
                    <a:pt x="9406" y="3167"/>
                  </a:cubicBezTo>
                  <a:cubicBezTo>
                    <a:pt x="9375" y="2755"/>
                    <a:pt x="9121" y="2375"/>
                    <a:pt x="8551" y="2059"/>
                  </a:cubicBezTo>
                  <a:cubicBezTo>
                    <a:pt x="8298" y="1900"/>
                    <a:pt x="8013" y="1805"/>
                    <a:pt x="7728" y="1742"/>
                  </a:cubicBezTo>
                  <a:cubicBezTo>
                    <a:pt x="7443" y="1679"/>
                    <a:pt x="7158" y="1647"/>
                    <a:pt x="6905" y="1647"/>
                  </a:cubicBezTo>
                  <a:cubicBezTo>
                    <a:pt x="6651" y="1647"/>
                    <a:pt x="6366" y="1679"/>
                    <a:pt x="6050" y="1710"/>
                  </a:cubicBezTo>
                  <a:cubicBezTo>
                    <a:pt x="5733" y="1774"/>
                    <a:pt x="5480" y="1837"/>
                    <a:pt x="5258" y="1900"/>
                  </a:cubicBezTo>
                  <a:cubicBezTo>
                    <a:pt x="5036" y="1964"/>
                    <a:pt x="4751" y="2059"/>
                    <a:pt x="4466" y="2154"/>
                  </a:cubicBezTo>
                  <a:lnTo>
                    <a:pt x="3104" y="1362"/>
                  </a:lnTo>
                  <a:cubicBezTo>
                    <a:pt x="3674" y="1172"/>
                    <a:pt x="4276" y="1045"/>
                    <a:pt x="4941" y="1014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37;p13">
              <a:extLst>
                <a:ext uri="{FF2B5EF4-FFF2-40B4-BE49-F238E27FC236}">
                  <a16:creationId xmlns:a16="http://schemas.microsoft.com/office/drawing/2014/main" id="{FD242ED1-CCBD-C3E8-E114-9E7F480E2840}"/>
                </a:ext>
              </a:extLst>
            </p:cNvPr>
            <p:cNvSpPr/>
            <p:nvPr/>
          </p:nvSpPr>
          <p:spPr>
            <a:xfrm>
              <a:off x="1612550" y="3469075"/>
              <a:ext cx="169450" cy="98200"/>
            </a:xfrm>
            <a:custGeom>
              <a:avLst/>
              <a:gdLst/>
              <a:ahLst/>
              <a:cxnLst/>
              <a:rect l="l" t="t" r="r" b="b"/>
              <a:pathLst>
                <a:path w="6778" h="3928" extrusionOk="0">
                  <a:moveTo>
                    <a:pt x="6113" y="1"/>
                  </a:moveTo>
                  <a:lnTo>
                    <a:pt x="1" y="3548"/>
                  </a:lnTo>
                  <a:lnTo>
                    <a:pt x="634" y="3928"/>
                  </a:lnTo>
                  <a:lnTo>
                    <a:pt x="6778" y="381"/>
                  </a:lnTo>
                  <a:lnTo>
                    <a:pt x="6113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38;p13">
              <a:extLst>
                <a:ext uri="{FF2B5EF4-FFF2-40B4-BE49-F238E27FC236}">
                  <a16:creationId xmlns:a16="http://schemas.microsoft.com/office/drawing/2014/main" id="{D88395AA-7582-3F25-5B11-79D4C916D061}"/>
                </a:ext>
              </a:extLst>
            </p:cNvPr>
            <p:cNvSpPr/>
            <p:nvPr/>
          </p:nvSpPr>
          <p:spPr>
            <a:xfrm>
              <a:off x="2032950" y="3226025"/>
              <a:ext cx="170250" cy="98200"/>
            </a:xfrm>
            <a:custGeom>
              <a:avLst/>
              <a:gdLst/>
              <a:ahLst/>
              <a:cxnLst/>
              <a:rect l="l" t="t" r="r" b="b"/>
              <a:pathLst>
                <a:path w="6810" h="3928" extrusionOk="0">
                  <a:moveTo>
                    <a:pt x="6145" y="0"/>
                  </a:moveTo>
                  <a:lnTo>
                    <a:pt x="1" y="3547"/>
                  </a:lnTo>
                  <a:lnTo>
                    <a:pt x="666" y="3927"/>
                  </a:lnTo>
                  <a:lnTo>
                    <a:pt x="6810" y="380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39;p13">
              <a:extLst>
                <a:ext uri="{FF2B5EF4-FFF2-40B4-BE49-F238E27FC236}">
                  <a16:creationId xmlns:a16="http://schemas.microsoft.com/office/drawing/2014/main" id="{A3721219-8108-E30B-548D-1930491AB875}"/>
                </a:ext>
              </a:extLst>
            </p:cNvPr>
            <p:cNvSpPr/>
            <p:nvPr/>
          </p:nvSpPr>
          <p:spPr>
            <a:xfrm>
              <a:off x="1670350" y="3188025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4497" y="0"/>
                  </a:moveTo>
                  <a:lnTo>
                    <a:pt x="0" y="2597"/>
                  </a:lnTo>
                  <a:lnTo>
                    <a:pt x="12098" y="9564"/>
                  </a:lnTo>
                  <a:lnTo>
                    <a:pt x="16563" y="699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40;p13">
              <a:extLst>
                <a:ext uri="{FF2B5EF4-FFF2-40B4-BE49-F238E27FC236}">
                  <a16:creationId xmlns:a16="http://schemas.microsoft.com/office/drawing/2014/main" id="{9AE06399-228C-FB86-3756-75F8A490B474}"/>
                </a:ext>
              </a:extLst>
            </p:cNvPr>
            <p:cNvSpPr/>
            <p:nvPr/>
          </p:nvSpPr>
          <p:spPr>
            <a:xfrm>
              <a:off x="1679050" y="3241850"/>
              <a:ext cx="311975" cy="180550"/>
            </a:xfrm>
            <a:custGeom>
              <a:avLst/>
              <a:gdLst/>
              <a:ahLst/>
              <a:cxnLst/>
              <a:rect l="l" t="t" r="r" b="b"/>
              <a:pathLst>
                <a:path w="12479" h="7222" extrusionOk="0">
                  <a:moveTo>
                    <a:pt x="412" y="1"/>
                  </a:moveTo>
                  <a:lnTo>
                    <a:pt x="1" y="254"/>
                  </a:lnTo>
                  <a:lnTo>
                    <a:pt x="12067" y="7221"/>
                  </a:lnTo>
                  <a:lnTo>
                    <a:pt x="12478" y="7000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1;p13">
              <a:extLst>
                <a:ext uri="{FF2B5EF4-FFF2-40B4-BE49-F238E27FC236}">
                  <a16:creationId xmlns:a16="http://schemas.microsoft.com/office/drawing/2014/main" id="{827EBF8D-75F4-D028-B216-B27EBA0E548E}"/>
                </a:ext>
              </a:extLst>
            </p:cNvPr>
            <p:cNvSpPr/>
            <p:nvPr/>
          </p:nvSpPr>
          <p:spPr>
            <a:xfrm>
              <a:off x="1763775" y="3192775"/>
              <a:ext cx="312750" cy="180525"/>
            </a:xfrm>
            <a:custGeom>
              <a:avLst/>
              <a:gdLst/>
              <a:ahLst/>
              <a:cxnLst/>
              <a:rect l="l" t="t" r="r" b="b"/>
              <a:pathLst>
                <a:path w="12510" h="7221" extrusionOk="0">
                  <a:moveTo>
                    <a:pt x="412" y="0"/>
                  </a:moveTo>
                  <a:lnTo>
                    <a:pt x="0" y="254"/>
                  </a:lnTo>
                  <a:lnTo>
                    <a:pt x="12098" y="7221"/>
                  </a:lnTo>
                  <a:lnTo>
                    <a:pt x="12510" y="699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42;p13">
              <a:extLst>
                <a:ext uri="{FF2B5EF4-FFF2-40B4-BE49-F238E27FC236}">
                  <a16:creationId xmlns:a16="http://schemas.microsoft.com/office/drawing/2014/main" id="{ECB85D07-8DE9-0730-A95D-94F2AFC76007}"/>
                </a:ext>
              </a:extLst>
            </p:cNvPr>
            <p:cNvSpPr/>
            <p:nvPr/>
          </p:nvSpPr>
          <p:spPr>
            <a:xfrm>
              <a:off x="1972775" y="3363000"/>
              <a:ext cx="111675" cy="136200"/>
            </a:xfrm>
            <a:custGeom>
              <a:avLst/>
              <a:gdLst/>
              <a:ahLst/>
              <a:cxnLst/>
              <a:rect l="l" t="t" r="r" b="b"/>
              <a:pathLst>
                <a:path w="4467" h="5448" extrusionOk="0">
                  <a:moveTo>
                    <a:pt x="4466" y="0"/>
                  </a:moveTo>
                  <a:lnTo>
                    <a:pt x="4150" y="190"/>
                  </a:lnTo>
                  <a:lnTo>
                    <a:pt x="3738" y="412"/>
                  </a:lnTo>
                  <a:lnTo>
                    <a:pt x="1" y="2565"/>
                  </a:lnTo>
                  <a:lnTo>
                    <a:pt x="1" y="5447"/>
                  </a:lnTo>
                  <a:lnTo>
                    <a:pt x="3738" y="3294"/>
                  </a:lnTo>
                  <a:lnTo>
                    <a:pt x="4150" y="3072"/>
                  </a:lnTo>
                  <a:lnTo>
                    <a:pt x="4466" y="2882"/>
                  </a:lnTo>
                  <a:lnTo>
                    <a:pt x="4466" y="0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43;p13">
              <a:extLst>
                <a:ext uri="{FF2B5EF4-FFF2-40B4-BE49-F238E27FC236}">
                  <a16:creationId xmlns:a16="http://schemas.microsoft.com/office/drawing/2014/main" id="{12FC8B0E-0155-80F6-31D7-7DBD0990D0F4}"/>
                </a:ext>
              </a:extLst>
            </p:cNvPr>
            <p:cNvSpPr/>
            <p:nvPr/>
          </p:nvSpPr>
          <p:spPr>
            <a:xfrm>
              <a:off x="2066200" y="3367750"/>
              <a:ext cx="10325" cy="77600"/>
            </a:xfrm>
            <a:custGeom>
              <a:avLst/>
              <a:gdLst/>
              <a:ahLst/>
              <a:cxnLst/>
              <a:rect l="l" t="t" r="r" b="b"/>
              <a:pathLst>
                <a:path w="413" h="3104" extrusionOk="0">
                  <a:moveTo>
                    <a:pt x="413" y="0"/>
                  </a:moveTo>
                  <a:lnTo>
                    <a:pt x="1" y="222"/>
                  </a:lnTo>
                  <a:lnTo>
                    <a:pt x="1" y="3104"/>
                  </a:lnTo>
                  <a:lnTo>
                    <a:pt x="413" y="2882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44;p13">
              <a:extLst>
                <a:ext uri="{FF2B5EF4-FFF2-40B4-BE49-F238E27FC236}">
                  <a16:creationId xmlns:a16="http://schemas.microsoft.com/office/drawing/2014/main" id="{17FF1146-2A53-A878-E017-63721A7E46D9}"/>
                </a:ext>
              </a:extLst>
            </p:cNvPr>
            <p:cNvSpPr/>
            <p:nvPr/>
          </p:nvSpPr>
          <p:spPr>
            <a:xfrm>
              <a:off x="1981500" y="3416825"/>
              <a:ext cx="9525" cy="77625"/>
            </a:xfrm>
            <a:custGeom>
              <a:avLst/>
              <a:gdLst/>
              <a:ahLst/>
              <a:cxnLst/>
              <a:rect l="l" t="t" r="r" b="b"/>
              <a:pathLst>
                <a:path w="381" h="3105" extrusionOk="0">
                  <a:moveTo>
                    <a:pt x="380" y="1"/>
                  </a:moveTo>
                  <a:lnTo>
                    <a:pt x="0" y="222"/>
                  </a:lnTo>
                  <a:lnTo>
                    <a:pt x="0" y="3104"/>
                  </a:lnTo>
                  <a:lnTo>
                    <a:pt x="380" y="288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45;p13">
              <a:extLst>
                <a:ext uri="{FF2B5EF4-FFF2-40B4-BE49-F238E27FC236}">
                  <a16:creationId xmlns:a16="http://schemas.microsoft.com/office/drawing/2014/main" id="{F6EE16FD-51C3-A0B1-C124-D82652AC2702}"/>
                </a:ext>
              </a:extLst>
            </p:cNvPr>
            <p:cNvSpPr/>
            <p:nvPr/>
          </p:nvSpPr>
          <p:spPr>
            <a:xfrm>
              <a:off x="1280825" y="3313900"/>
              <a:ext cx="301675" cy="247050"/>
            </a:xfrm>
            <a:custGeom>
              <a:avLst/>
              <a:gdLst/>
              <a:ahLst/>
              <a:cxnLst/>
              <a:rect l="l" t="t" r="r" b="b"/>
              <a:pathLst>
                <a:path w="12067" h="9882" extrusionOk="0">
                  <a:moveTo>
                    <a:pt x="0" y="1"/>
                  </a:moveTo>
                  <a:lnTo>
                    <a:pt x="0" y="2914"/>
                  </a:lnTo>
                  <a:lnTo>
                    <a:pt x="12066" y="9881"/>
                  </a:lnTo>
                  <a:lnTo>
                    <a:pt x="12066" y="69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46;p13">
              <a:extLst>
                <a:ext uri="{FF2B5EF4-FFF2-40B4-BE49-F238E27FC236}">
                  <a16:creationId xmlns:a16="http://schemas.microsoft.com/office/drawing/2014/main" id="{62AF754F-B9CC-A662-AC45-3B442C3B4F40}"/>
                </a:ext>
              </a:extLst>
            </p:cNvPr>
            <p:cNvSpPr/>
            <p:nvPr/>
          </p:nvSpPr>
          <p:spPr>
            <a:xfrm>
              <a:off x="1582475" y="3083500"/>
              <a:ext cx="701475" cy="477450"/>
            </a:xfrm>
            <a:custGeom>
              <a:avLst/>
              <a:gdLst/>
              <a:ahLst/>
              <a:cxnLst/>
              <a:rect l="l" t="t" r="r" b="b"/>
              <a:pathLst>
                <a:path w="28059" h="19098" extrusionOk="0">
                  <a:moveTo>
                    <a:pt x="28059" y="1"/>
                  </a:moveTo>
                  <a:lnTo>
                    <a:pt x="0" y="16215"/>
                  </a:lnTo>
                  <a:lnTo>
                    <a:pt x="0" y="19097"/>
                  </a:lnTo>
                  <a:lnTo>
                    <a:pt x="28059" y="2915"/>
                  </a:lnTo>
                  <a:lnTo>
                    <a:pt x="28059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47;p13">
              <a:extLst>
                <a:ext uri="{FF2B5EF4-FFF2-40B4-BE49-F238E27FC236}">
                  <a16:creationId xmlns:a16="http://schemas.microsoft.com/office/drawing/2014/main" id="{E333DF7B-3351-B6D0-1720-E8DA5537B590}"/>
                </a:ext>
              </a:extLst>
            </p:cNvPr>
            <p:cNvSpPr/>
            <p:nvPr/>
          </p:nvSpPr>
          <p:spPr>
            <a:xfrm>
              <a:off x="1280825" y="2909325"/>
              <a:ext cx="1003125" cy="579575"/>
            </a:xfrm>
            <a:custGeom>
              <a:avLst/>
              <a:gdLst/>
              <a:ahLst/>
              <a:cxnLst/>
              <a:rect l="l" t="t" r="r" b="b"/>
              <a:pathLst>
                <a:path w="40125" h="23183" extrusionOk="0">
                  <a:moveTo>
                    <a:pt x="28027" y="1"/>
                  </a:moveTo>
                  <a:lnTo>
                    <a:pt x="0" y="16184"/>
                  </a:lnTo>
                  <a:lnTo>
                    <a:pt x="12066" y="23182"/>
                  </a:lnTo>
                  <a:lnTo>
                    <a:pt x="40125" y="6968"/>
                  </a:lnTo>
                  <a:lnTo>
                    <a:pt x="28027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48;p13">
              <a:extLst>
                <a:ext uri="{FF2B5EF4-FFF2-40B4-BE49-F238E27FC236}">
                  <a16:creationId xmlns:a16="http://schemas.microsoft.com/office/drawing/2014/main" id="{A4892420-06C6-0E9D-B5B7-8AF715BF249F}"/>
                </a:ext>
              </a:extLst>
            </p:cNvPr>
            <p:cNvSpPr/>
            <p:nvPr/>
          </p:nvSpPr>
          <p:spPr>
            <a:xfrm>
              <a:off x="1301400" y="2921200"/>
              <a:ext cx="961975" cy="555025"/>
            </a:xfrm>
            <a:custGeom>
              <a:avLst/>
              <a:gdLst/>
              <a:ahLst/>
              <a:cxnLst/>
              <a:rect l="l" t="t" r="r" b="b"/>
              <a:pathLst>
                <a:path w="38479" h="22201" extrusionOk="0">
                  <a:moveTo>
                    <a:pt x="27204" y="1"/>
                  </a:moveTo>
                  <a:lnTo>
                    <a:pt x="1" y="15709"/>
                  </a:lnTo>
                  <a:lnTo>
                    <a:pt x="11243" y="22201"/>
                  </a:lnTo>
                  <a:lnTo>
                    <a:pt x="38478" y="6493"/>
                  </a:lnTo>
                  <a:lnTo>
                    <a:pt x="2720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49;p13">
              <a:extLst>
                <a:ext uri="{FF2B5EF4-FFF2-40B4-BE49-F238E27FC236}">
                  <a16:creationId xmlns:a16="http://schemas.microsoft.com/office/drawing/2014/main" id="{D0947F9B-EE43-094A-54B9-0887552C76FC}"/>
                </a:ext>
              </a:extLst>
            </p:cNvPr>
            <p:cNvSpPr/>
            <p:nvPr/>
          </p:nvSpPr>
          <p:spPr>
            <a:xfrm>
              <a:off x="1314075" y="2929125"/>
              <a:ext cx="910500" cy="524925"/>
            </a:xfrm>
            <a:custGeom>
              <a:avLst/>
              <a:gdLst/>
              <a:ahLst/>
              <a:cxnLst/>
              <a:rect l="l" t="t" r="r" b="b"/>
              <a:pathLst>
                <a:path w="36420" h="20997" extrusionOk="0">
                  <a:moveTo>
                    <a:pt x="26729" y="1"/>
                  </a:moveTo>
                  <a:lnTo>
                    <a:pt x="0" y="15423"/>
                  </a:lnTo>
                  <a:lnTo>
                    <a:pt x="9691" y="20997"/>
                  </a:lnTo>
                  <a:lnTo>
                    <a:pt x="36420" y="5574"/>
                  </a:lnTo>
                  <a:lnTo>
                    <a:pt x="26729" y="1"/>
                  </a:ln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50;p13">
              <a:extLst>
                <a:ext uri="{FF2B5EF4-FFF2-40B4-BE49-F238E27FC236}">
                  <a16:creationId xmlns:a16="http://schemas.microsoft.com/office/drawing/2014/main" id="{DE328343-B0BC-BD06-6900-285BF35385D4}"/>
                </a:ext>
              </a:extLst>
            </p:cNvPr>
            <p:cNvSpPr/>
            <p:nvPr/>
          </p:nvSpPr>
          <p:spPr>
            <a:xfrm>
              <a:off x="1965650" y="3017400"/>
              <a:ext cx="110875" cy="57825"/>
            </a:xfrm>
            <a:custGeom>
              <a:avLst/>
              <a:gdLst/>
              <a:ahLst/>
              <a:cxnLst/>
              <a:rect l="l" t="t" r="r" b="b"/>
              <a:pathLst>
                <a:path w="4435" h="2313" extrusionOk="0">
                  <a:moveTo>
                    <a:pt x="2218" y="1"/>
                  </a:moveTo>
                  <a:cubicBezTo>
                    <a:pt x="1703" y="1"/>
                    <a:pt x="1189" y="111"/>
                    <a:pt x="793" y="333"/>
                  </a:cubicBezTo>
                  <a:cubicBezTo>
                    <a:pt x="1" y="777"/>
                    <a:pt x="1" y="1505"/>
                    <a:pt x="793" y="1980"/>
                  </a:cubicBezTo>
                  <a:cubicBezTo>
                    <a:pt x="1189" y="2202"/>
                    <a:pt x="1703" y="2312"/>
                    <a:pt x="2218" y="2312"/>
                  </a:cubicBezTo>
                  <a:cubicBezTo>
                    <a:pt x="2732" y="2312"/>
                    <a:pt x="3247" y="2202"/>
                    <a:pt x="3643" y="1980"/>
                  </a:cubicBezTo>
                  <a:cubicBezTo>
                    <a:pt x="4435" y="1505"/>
                    <a:pt x="4435" y="777"/>
                    <a:pt x="3643" y="333"/>
                  </a:cubicBezTo>
                  <a:cubicBezTo>
                    <a:pt x="3247" y="111"/>
                    <a:pt x="2732" y="1"/>
                    <a:pt x="2218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51;p13">
              <a:extLst>
                <a:ext uri="{FF2B5EF4-FFF2-40B4-BE49-F238E27FC236}">
                  <a16:creationId xmlns:a16="http://schemas.microsoft.com/office/drawing/2014/main" id="{9EB5E9FA-506B-0678-6EFE-AC7F9F56A2CD}"/>
                </a:ext>
              </a:extLst>
            </p:cNvPr>
            <p:cNvSpPr/>
            <p:nvPr/>
          </p:nvSpPr>
          <p:spPr>
            <a:xfrm>
              <a:off x="1462125" y="3307975"/>
              <a:ext cx="110875" cy="57800"/>
            </a:xfrm>
            <a:custGeom>
              <a:avLst/>
              <a:gdLst/>
              <a:ahLst/>
              <a:cxnLst/>
              <a:rect l="l" t="t" r="r" b="b"/>
              <a:pathLst>
                <a:path w="4435" h="2312" extrusionOk="0">
                  <a:moveTo>
                    <a:pt x="2217" y="0"/>
                  </a:moveTo>
                  <a:cubicBezTo>
                    <a:pt x="1703" y="0"/>
                    <a:pt x="1188" y="111"/>
                    <a:pt x="792" y="333"/>
                  </a:cubicBezTo>
                  <a:cubicBezTo>
                    <a:pt x="0" y="776"/>
                    <a:pt x="0" y="1536"/>
                    <a:pt x="792" y="1979"/>
                  </a:cubicBezTo>
                  <a:cubicBezTo>
                    <a:pt x="1188" y="2201"/>
                    <a:pt x="1703" y="2312"/>
                    <a:pt x="2217" y="2312"/>
                  </a:cubicBezTo>
                  <a:cubicBezTo>
                    <a:pt x="2732" y="2312"/>
                    <a:pt x="3246" y="2201"/>
                    <a:pt x="3642" y="1979"/>
                  </a:cubicBezTo>
                  <a:cubicBezTo>
                    <a:pt x="4434" y="1536"/>
                    <a:pt x="4434" y="776"/>
                    <a:pt x="3642" y="333"/>
                  </a:cubicBezTo>
                  <a:cubicBezTo>
                    <a:pt x="3246" y="111"/>
                    <a:pt x="2732" y="0"/>
                    <a:pt x="2217" y="0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52;p13">
              <a:extLst>
                <a:ext uri="{FF2B5EF4-FFF2-40B4-BE49-F238E27FC236}">
                  <a16:creationId xmlns:a16="http://schemas.microsoft.com/office/drawing/2014/main" id="{929D1EC0-8244-584B-043F-93D5662EFEF6}"/>
                </a:ext>
              </a:extLst>
            </p:cNvPr>
            <p:cNvSpPr/>
            <p:nvPr/>
          </p:nvSpPr>
          <p:spPr>
            <a:xfrm>
              <a:off x="1599100" y="3094600"/>
              <a:ext cx="366575" cy="208250"/>
            </a:xfrm>
            <a:custGeom>
              <a:avLst/>
              <a:gdLst/>
              <a:ahLst/>
              <a:cxnLst/>
              <a:rect l="l" t="t" r="r" b="b"/>
              <a:pathLst>
                <a:path w="14663" h="8330" extrusionOk="0">
                  <a:moveTo>
                    <a:pt x="6334" y="0"/>
                  </a:moveTo>
                  <a:cubicBezTo>
                    <a:pt x="4560" y="0"/>
                    <a:pt x="2945" y="380"/>
                    <a:pt x="1774" y="1045"/>
                  </a:cubicBezTo>
                  <a:cubicBezTo>
                    <a:pt x="634" y="1710"/>
                    <a:pt x="0" y="2629"/>
                    <a:pt x="0" y="3611"/>
                  </a:cubicBezTo>
                  <a:cubicBezTo>
                    <a:pt x="0" y="4782"/>
                    <a:pt x="887" y="5986"/>
                    <a:pt x="2470" y="6872"/>
                  </a:cubicBezTo>
                  <a:cubicBezTo>
                    <a:pt x="4085" y="7823"/>
                    <a:pt x="6207" y="8329"/>
                    <a:pt x="8329" y="8329"/>
                  </a:cubicBezTo>
                  <a:cubicBezTo>
                    <a:pt x="10071" y="8329"/>
                    <a:pt x="11718" y="7981"/>
                    <a:pt x="12889" y="7284"/>
                  </a:cubicBezTo>
                  <a:cubicBezTo>
                    <a:pt x="14030" y="6619"/>
                    <a:pt x="14663" y="5732"/>
                    <a:pt x="14663" y="4751"/>
                  </a:cubicBezTo>
                  <a:cubicBezTo>
                    <a:pt x="14663" y="3547"/>
                    <a:pt x="13745" y="2376"/>
                    <a:pt x="12161" y="1457"/>
                  </a:cubicBezTo>
                  <a:cubicBezTo>
                    <a:pt x="10578" y="539"/>
                    <a:pt x="8456" y="0"/>
                    <a:pt x="6334" y="0"/>
                  </a:cubicBezTo>
                  <a:close/>
                </a:path>
              </a:pathLst>
            </a:custGeom>
            <a:solidFill>
              <a:srgbClr val="D1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53;p13">
              <a:extLst>
                <a:ext uri="{FF2B5EF4-FFF2-40B4-BE49-F238E27FC236}">
                  <a16:creationId xmlns:a16="http://schemas.microsoft.com/office/drawing/2014/main" id="{90C8326A-FB81-50C9-DCA5-9AC4E1F90ADE}"/>
                </a:ext>
              </a:extLst>
            </p:cNvPr>
            <p:cNvSpPr/>
            <p:nvPr/>
          </p:nvSpPr>
          <p:spPr>
            <a:xfrm>
              <a:off x="1573750" y="3090625"/>
              <a:ext cx="417275" cy="216175"/>
            </a:xfrm>
            <a:custGeom>
              <a:avLst/>
              <a:gdLst/>
              <a:ahLst/>
              <a:cxnLst/>
              <a:rect l="l" t="t" r="r" b="b"/>
              <a:pathLst>
                <a:path w="16691" h="8647" extrusionOk="0">
                  <a:moveTo>
                    <a:pt x="7348" y="318"/>
                  </a:moveTo>
                  <a:cubicBezTo>
                    <a:pt x="9438" y="318"/>
                    <a:pt x="11528" y="824"/>
                    <a:pt x="13112" y="1743"/>
                  </a:cubicBezTo>
                  <a:cubicBezTo>
                    <a:pt x="14632" y="2630"/>
                    <a:pt x="15519" y="3770"/>
                    <a:pt x="15519" y="4910"/>
                  </a:cubicBezTo>
                  <a:cubicBezTo>
                    <a:pt x="15519" y="5828"/>
                    <a:pt x="14917" y="6683"/>
                    <a:pt x="13808" y="7317"/>
                  </a:cubicBezTo>
                  <a:cubicBezTo>
                    <a:pt x="12668" y="7982"/>
                    <a:pt x="11053" y="8362"/>
                    <a:pt x="9311" y="8362"/>
                  </a:cubicBezTo>
                  <a:cubicBezTo>
                    <a:pt x="7253" y="8362"/>
                    <a:pt x="5131" y="7823"/>
                    <a:pt x="3548" y="6905"/>
                  </a:cubicBezTo>
                  <a:cubicBezTo>
                    <a:pt x="2028" y="6050"/>
                    <a:pt x="1141" y="4878"/>
                    <a:pt x="1141" y="3770"/>
                  </a:cubicBezTo>
                  <a:cubicBezTo>
                    <a:pt x="1141" y="2820"/>
                    <a:pt x="1774" y="1964"/>
                    <a:pt x="2851" y="1331"/>
                  </a:cubicBezTo>
                  <a:cubicBezTo>
                    <a:pt x="3991" y="666"/>
                    <a:pt x="5606" y="318"/>
                    <a:pt x="7348" y="318"/>
                  </a:cubicBezTo>
                  <a:close/>
                  <a:moveTo>
                    <a:pt x="7348" y="1"/>
                  </a:moveTo>
                  <a:cubicBezTo>
                    <a:pt x="5606" y="1"/>
                    <a:pt x="3959" y="381"/>
                    <a:pt x="2724" y="1078"/>
                  </a:cubicBezTo>
                  <a:cubicBezTo>
                    <a:pt x="1" y="2661"/>
                    <a:pt x="317" y="5385"/>
                    <a:pt x="3421" y="7158"/>
                  </a:cubicBezTo>
                  <a:cubicBezTo>
                    <a:pt x="5099" y="8140"/>
                    <a:pt x="7253" y="8647"/>
                    <a:pt x="9343" y="8647"/>
                  </a:cubicBezTo>
                  <a:cubicBezTo>
                    <a:pt x="11053" y="8647"/>
                    <a:pt x="12732" y="8298"/>
                    <a:pt x="13967" y="7570"/>
                  </a:cubicBezTo>
                  <a:cubicBezTo>
                    <a:pt x="16690" y="6018"/>
                    <a:pt x="16374" y="3295"/>
                    <a:pt x="13270" y="1489"/>
                  </a:cubicBezTo>
                  <a:cubicBezTo>
                    <a:pt x="11560" y="508"/>
                    <a:pt x="9406" y="1"/>
                    <a:pt x="7348" y="1"/>
                  </a:cubicBez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54;p13">
              <a:extLst>
                <a:ext uri="{FF2B5EF4-FFF2-40B4-BE49-F238E27FC236}">
                  <a16:creationId xmlns:a16="http://schemas.microsoft.com/office/drawing/2014/main" id="{185352DB-2E5B-104E-2AFC-36475858395D}"/>
                </a:ext>
              </a:extLst>
            </p:cNvPr>
            <p:cNvSpPr/>
            <p:nvPr/>
          </p:nvSpPr>
          <p:spPr>
            <a:xfrm>
              <a:off x="1667175" y="3127050"/>
              <a:ext cx="235175" cy="144125"/>
            </a:xfrm>
            <a:custGeom>
              <a:avLst/>
              <a:gdLst/>
              <a:ahLst/>
              <a:cxnLst/>
              <a:rect l="l" t="t" r="r" b="b"/>
              <a:pathLst>
                <a:path w="9407" h="5765" extrusionOk="0">
                  <a:moveTo>
                    <a:pt x="2122" y="1869"/>
                  </a:moveTo>
                  <a:lnTo>
                    <a:pt x="3294" y="2566"/>
                  </a:lnTo>
                  <a:cubicBezTo>
                    <a:pt x="2980" y="2671"/>
                    <a:pt x="2715" y="2718"/>
                    <a:pt x="2497" y="2718"/>
                  </a:cubicBezTo>
                  <a:cubicBezTo>
                    <a:pt x="2319" y="2718"/>
                    <a:pt x="2173" y="2686"/>
                    <a:pt x="2059" y="2629"/>
                  </a:cubicBezTo>
                  <a:cubicBezTo>
                    <a:pt x="1901" y="2534"/>
                    <a:pt x="1806" y="2408"/>
                    <a:pt x="1806" y="2281"/>
                  </a:cubicBezTo>
                  <a:cubicBezTo>
                    <a:pt x="1837" y="2154"/>
                    <a:pt x="1932" y="2028"/>
                    <a:pt x="2122" y="1869"/>
                  </a:cubicBezTo>
                  <a:close/>
                  <a:moveTo>
                    <a:pt x="6869" y="2876"/>
                  </a:moveTo>
                  <a:cubicBezTo>
                    <a:pt x="7056" y="2876"/>
                    <a:pt x="7207" y="2909"/>
                    <a:pt x="7316" y="2978"/>
                  </a:cubicBezTo>
                  <a:cubicBezTo>
                    <a:pt x="7475" y="3073"/>
                    <a:pt x="7538" y="3168"/>
                    <a:pt x="7538" y="3326"/>
                  </a:cubicBezTo>
                  <a:cubicBezTo>
                    <a:pt x="7538" y="3484"/>
                    <a:pt x="7443" y="3611"/>
                    <a:pt x="7285" y="3769"/>
                  </a:cubicBezTo>
                  <a:lnTo>
                    <a:pt x="5954" y="3041"/>
                  </a:lnTo>
                  <a:cubicBezTo>
                    <a:pt x="6314" y="2933"/>
                    <a:pt x="6623" y="2876"/>
                    <a:pt x="6869" y="2876"/>
                  </a:cubicBezTo>
                  <a:close/>
                  <a:moveTo>
                    <a:pt x="4688" y="1"/>
                  </a:moveTo>
                  <a:cubicBezTo>
                    <a:pt x="3643" y="32"/>
                    <a:pt x="2724" y="254"/>
                    <a:pt x="1837" y="634"/>
                  </a:cubicBezTo>
                  <a:lnTo>
                    <a:pt x="919" y="127"/>
                  </a:lnTo>
                  <a:lnTo>
                    <a:pt x="1" y="634"/>
                  </a:lnTo>
                  <a:lnTo>
                    <a:pt x="887" y="1173"/>
                  </a:lnTo>
                  <a:cubicBezTo>
                    <a:pt x="317" y="1584"/>
                    <a:pt x="32" y="1996"/>
                    <a:pt x="32" y="2439"/>
                  </a:cubicBezTo>
                  <a:cubicBezTo>
                    <a:pt x="1" y="2851"/>
                    <a:pt x="254" y="3199"/>
                    <a:pt x="761" y="3516"/>
                  </a:cubicBezTo>
                  <a:cubicBezTo>
                    <a:pt x="1014" y="3643"/>
                    <a:pt x="1299" y="3769"/>
                    <a:pt x="1584" y="3833"/>
                  </a:cubicBezTo>
                  <a:cubicBezTo>
                    <a:pt x="1869" y="3896"/>
                    <a:pt x="2122" y="3928"/>
                    <a:pt x="2376" y="3928"/>
                  </a:cubicBezTo>
                  <a:cubicBezTo>
                    <a:pt x="2629" y="3928"/>
                    <a:pt x="2914" y="3896"/>
                    <a:pt x="3231" y="3864"/>
                  </a:cubicBezTo>
                  <a:cubicBezTo>
                    <a:pt x="3548" y="3801"/>
                    <a:pt x="3801" y="3738"/>
                    <a:pt x="4023" y="3674"/>
                  </a:cubicBezTo>
                  <a:cubicBezTo>
                    <a:pt x="4244" y="3611"/>
                    <a:pt x="4498" y="3516"/>
                    <a:pt x="4814" y="3421"/>
                  </a:cubicBezTo>
                  <a:lnTo>
                    <a:pt x="6334" y="4308"/>
                  </a:lnTo>
                  <a:cubicBezTo>
                    <a:pt x="5697" y="4569"/>
                    <a:pt x="4979" y="4723"/>
                    <a:pt x="4182" y="4723"/>
                  </a:cubicBezTo>
                  <a:cubicBezTo>
                    <a:pt x="4109" y="4723"/>
                    <a:pt x="4034" y="4722"/>
                    <a:pt x="3959" y="4719"/>
                  </a:cubicBezTo>
                  <a:lnTo>
                    <a:pt x="3959" y="4719"/>
                  </a:lnTo>
                  <a:lnTo>
                    <a:pt x="4244" y="5764"/>
                  </a:lnTo>
                  <a:cubicBezTo>
                    <a:pt x="5448" y="5764"/>
                    <a:pt x="6524" y="5511"/>
                    <a:pt x="7570" y="5036"/>
                  </a:cubicBezTo>
                  <a:lnTo>
                    <a:pt x="8456" y="5543"/>
                  </a:lnTo>
                  <a:lnTo>
                    <a:pt x="9375" y="4973"/>
                  </a:lnTo>
                  <a:lnTo>
                    <a:pt x="8488" y="4466"/>
                  </a:lnTo>
                  <a:cubicBezTo>
                    <a:pt x="9090" y="4054"/>
                    <a:pt x="9406" y="3611"/>
                    <a:pt x="9406" y="3199"/>
                  </a:cubicBezTo>
                  <a:cubicBezTo>
                    <a:pt x="9375" y="2756"/>
                    <a:pt x="9121" y="2376"/>
                    <a:pt x="8551" y="2059"/>
                  </a:cubicBezTo>
                  <a:cubicBezTo>
                    <a:pt x="8298" y="1933"/>
                    <a:pt x="8013" y="1806"/>
                    <a:pt x="7728" y="1743"/>
                  </a:cubicBezTo>
                  <a:cubicBezTo>
                    <a:pt x="7443" y="1679"/>
                    <a:pt x="7158" y="1648"/>
                    <a:pt x="6905" y="1648"/>
                  </a:cubicBezTo>
                  <a:cubicBezTo>
                    <a:pt x="6651" y="1648"/>
                    <a:pt x="6366" y="1679"/>
                    <a:pt x="6049" y="1743"/>
                  </a:cubicBezTo>
                  <a:cubicBezTo>
                    <a:pt x="5733" y="1774"/>
                    <a:pt x="5479" y="1838"/>
                    <a:pt x="5258" y="1901"/>
                  </a:cubicBezTo>
                  <a:cubicBezTo>
                    <a:pt x="5036" y="1964"/>
                    <a:pt x="4751" y="2059"/>
                    <a:pt x="4466" y="2154"/>
                  </a:cubicBezTo>
                  <a:lnTo>
                    <a:pt x="3104" y="1363"/>
                  </a:lnTo>
                  <a:cubicBezTo>
                    <a:pt x="3674" y="1173"/>
                    <a:pt x="4276" y="1046"/>
                    <a:pt x="4941" y="1046"/>
                  </a:cubicBezTo>
                  <a:lnTo>
                    <a:pt x="4688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55;p13">
              <a:extLst>
                <a:ext uri="{FF2B5EF4-FFF2-40B4-BE49-F238E27FC236}">
                  <a16:creationId xmlns:a16="http://schemas.microsoft.com/office/drawing/2014/main" id="{40A3E8DB-3506-1FC2-4FD9-7BF93B7EB7AE}"/>
                </a:ext>
              </a:extLst>
            </p:cNvPr>
            <p:cNvSpPr/>
            <p:nvPr/>
          </p:nvSpPr>
          <p:spPr>
            <a:xfrm>
              <a:off x="1579300" y="3324975"/>
              <a:ext cx="169450" cy="97425"/>
            </a:xfrm>
            <a:custGeom>
              <a:avLst/>
              <a:gdLst/>
              <a:ahLst/>
              <a:cxnLst/>
              <a:rect l="l" t="t" r="r" b="b"/>
              <a:pathLst>
                <a:path w="6778" h="3897" extrusionOk="0">
                  <a:moveTo>
                    <a:pt x="6144" y="1"/>
                  </a:moveTo>
                  <a:lnTo>
                    <a:pt x="0" y="3548"/>
                  </a:lnTo>
                  <a:lnTo>
                    <a:pt x="634" y="3896"/>
                  </a:lnTo>
                  <a:lnTo>
                    <a:pt x="6778" y="349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56;p13">
              <a:extLst>
                <a:ext uri="{FF2B5EF4-FFF2-40B4-BE49-F238E27FC236}">
                  <a16:creationId xmlns:a16="http://schemas.microsoft.com/office/drawing/2014/main" id="{17159108-65B0-9960-47DD-490BF0BFAC87}"/>
                </a:ext>
              </a:extLst>
            </p:cNvPr>
            <p:cNvSpPr/>
            <p:nvPr/>
          </p:nvSpPr>
          <p:spPr>
            <a:xfrm>
              <a:off x="1999700" y="3081925"/>
              <a:ext cx="170250" cy="97400"/>
            </a:xfrm>
            <a:custGeom>
              <a:avLst/>
              <a:gdLst/>
              <a:ahLst/>
              <a:cxnLst/>
              <a:rect l="l" t="t" r="r" b="b"/>
              <a:pathLst>
                <a:path w="6810" h="3896" extrusionOk="0">
                  <a:moveTo>
                    <a:pt x="6144" y="1"/>
                  </a:moveTo>
                  <a:lnTo>
                    <a:pt x="1" y="3548"/>
                  </a:lnTo>
                  <a:lnTo>
                    <a:pt x="666" y="3896"/>
                  </a:lnTo>
                  <a:lnTo>
                    <a:pt x="6810" y="349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A1A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57;p13">
              <a:extLst>
                <a:ext uri="{FF2B5EF4-FFF2-40B4-BE49-F238E27FC236}">
                  <a16:creationId xmlns:a16="http://schemas.microsoft.com/office/drawing/2014/main" id="{59896811-544F-67BD-EE2E-D4DD7B632279}"/>
                </a:ext>
              </a:extLst>
            </p:cNvPr>
            <p:cNvSpPr/>
            <p:nvPr/>
          </p:nvSpPr>
          <p:spPr>
            <a:xfrm>
              <a:off x="1637100" y="3043925"/>
              <a:ext cx="414100" cy="239125"/>
            </a:xfrm>
            <a:custGeom>
              <a:avLst/>
              <a:gdLst/>
              <a:ahLst/>
              <a:cxnLst/>
              <a:rect l="l" t="t" r="r" b="b"/>
              <a:pathLst>
                <a:path w="16564" h="9565" extrusionOk="0">
                  <a:moveTo>
                    <a:pt x="4497" y="1"/>
                  </a:moveTo>
                  <a:lnTo>
                    <a:pt x="0" y="2566"/>
                  </a:lnTo>
                  <a:lnTo>
                    <a:pt x="12098" y="9565"/>
                  </a:lnTo>
                  <a:lnTo>
                    <a:pt x="16563" y="696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58;p13">
              <a:extLst>
                <a:ext uri="{FF2B5EF4-FFF2-40B4-BE49-F238E27FC236}">
                  <a16:creationId xmlns:a16="http://schemas.microsoft.com/office/drawing/2014/main" id="{13AA3068-AC93-6DA7-9DE7-C2A2500507FA}"/>
                </a:ext>
              </a:extLst>
            </p:cNvPr>
            <p:cNvSpPr/>
            <p:nvPr/>
          </p:nvSpPr>
          <p:spPr>
            <a:xfrm>
              <a:off x="1645800" y="3097775"/>
              <a:ext cx="311975" cy="179725"/>
            </a:xfrm>
            <a:custGeom>
              <a:avLst/>
              <a:gdLst/>
              <a:ahLst/>
              <a:cxnLst/>
              <a:rect l="l" t="t" r="r" b="b"/>
              <a:pathLst>
                <a:path w="12479" h="7189" extrusionOk="0">
                  <a:moveTo>
                    <a:pt x="412" y="0"/>
                  </a:moveTo>
                  <a:lnTo>
                    <a:pt x="1" y="222"/>
                  </a:lnTo>
                  <a:lnTo>
                    <a:pt x="12098" y="7189"/>
                  </a:lnTo>
                  <a:lnTo>
                    <a:pt x="12478" y="6967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59;p13">
              <a:extLst>
                <a:ext uri="{FF2B5EF4-FFF2-40B4-BE49-F238E27FC236}">
                  <a16:creationId xmlns:a16="http://schemas.microsoft.com/office/drawing/2014/main" id="{69E19288-454E-59AB-AC0C-A8A75853E164}"/>
                </a:ext>
              </a:extLst>
            </p:cNvPr>
            <p:cNvSpPr/>
            <p:nvPr/>
          </p:nvSpPr>
          <p:spPr>
            <a:xfrm>
              <a:off x="1731300" y="3048675"/>
              <a:ext cx="311975" cy="179750"/>
            </a:xfrm>
            <a:custGeom>
              <a:avLst/>
              <a:gdLst/>
              <a:ahLst/>
              <a:cxnLst/>
              <a:rect l="l" t="t" r="r" b="b"/>
              <a:pathLst>
                <a:path w="12479" h="7190" extrusionOk="0">
                  <a:moveTo>
                    <a:pt x="381" y="1"/>
                  </a:moveTo>
                  <a:lnTo>
                    <a:pt x="1" y="222"/>
                  </a:lnTo>
                  <a:lnTo>
                    <a:pt x="12067" y="7189"/>
                  </a:lnTo>
                  <a:lnTo>
                    <a:pt x="12478" y="696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407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60;p13">
              <a:extLst>
                <a:ext uri="{FF2B5EF4-FFF2-40B4-BE49-F238E27FC236}">
                  <a16:creationId xmlns:a16="http://schemas.microsoft.com/office/drawing/2014/main" id="{975D91D0-66E2-DE2B-6AA2-6422FF2B7CE1}"/>
                </a:ext>
              </a:extLst>
            </p:cNvPr>
            <p:cNvSpPr/>
            <p:nvPr/>
          </p:nvSpPr>
          <p:spPr>
            <a:xfrm>
              <a:off x="1939525" y="3218100"/>
              <a:ext cx="111675" cy="137000"/>
            </a:xfrm>
            <a:custGeom>
              <a:avLst/>
              <a:gdLst/>
              <a:ahLst/>
              <a:cxnLst/>
              <a:rect l="l" t="t" r="r" b="b"/>
              <a:pathLst>
                <a:path w="4467" h="5480" extrusionOk="0">
                  <a:moveTo>
                    <a:pt x="4466" y="1"/>
                  </a:moveTo>
                  <a:lnTo>
                    <a:pt x="4149" y="191"/>
                  </a:lnTo>
                  <a:lnTo>
                    <a:pt x="3738" y="412"/>
                  </a:lnTo>
                  <a:lnTo>
                    <a:pt x="1" y="2598"/>
                  </a:lnTo>
                  <a:lnTo>
                    <a:pt x="1" y="5479"/>
                  </a:lnTo>
                  <a:lnTo>
                    <a:pt x="3738" y="3294"/>
                  </a:lnTo>
                  <a:lnTo>
                    <a:pt x="4149" y="3073"/>
                  </a:lnTo>
                  <a:lnTo>
                    <a:pt x="4466" y="2883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BCC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61;p13">
              <a:extLst>
                <a:ext uri="{FF2B5EF4-FFF2-40B4-BE49-F238E27FC236}">
                  <a16:creationId xmlns:a16="http://schemas.microsoft.com/office/drawing/2014/main" id="{1525A103-B15B-58EF-AA42-840A4FFCD3B6}"/>
                </a:ext>
              </a:extLst>
            </p:cNvPr>
            <p:cNvSpPr/>
            <p:nvPr/>
          </p:nvSpPr>
          <p:spPr>
            <a:xfrm>
              <a:off x="2032950" y="3222850"/>
              <a:ext cx="10325" cy="77625"/>
            </a:xfrm>
            <a:custGeom>
              <a:avLst/>
              <a:gdLst/>
              <a:ahLst/>
              <a:cxnLst/>
              <a:rect l="l" t="t" r="r" b="b"/>
              <a:pathLst>
                <a:path w="413" h="3105" extrusionOk="0">
                  <a:moveTo>
                    <a:pt x="412" y="1"/>
                  </a:moveTo>
                  <a:lnTo>
                    <a:pt x="1" y="222"/>
                  </a:lnTo>
                  <a:lnTo>
                    <a:pt x="1" y="3104"/>
                  </a:lnTo>
                  <a:lnTo>
                    <a:pt x="412" y="2883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62;p13">
              <a:extLst>
                <a:ext uri="{FF2B5EF4-FFF2-40B4-BE49-F238E27FC236}">
                  <a16:creationId xmlns:a16="http://schemas.microsoft.com/office/drawing/2014/main" id="{78CAEA9B-2B19-FAC7-F9AE-775C81FEBD34}"/>
                </a:ext>
              </a:extLst>
            </p:cNvPr>
            <p:cNvSpPr/>
            <p:nvPr/>
          </p:nvSpPr>
          <p:spPr>
            <a:xfrm>
              <a:off x="1948250" y="3271950"/>
              <a:ext cx="9525" cy="77600"/>
            </a:xfrm>
            <a:custGeom>
              <a:avLst/>
              <a:gdLst/>
              <a:ahLst/>
              <a:cxnLst/>
              <a:rect l="l" t="t" r="r" b="b"/>
              <a:pathLst>
                <a:path w="381" h="3104" extrusionOk="0">
                  <a:moveTo>
                    <a:pt x="380" y="0"/>
                  </a:moveTo>
                  <a:lnTo>
                    <a:pt x="0" y="222"/>
                  </a:lnTo>
                  <a:lnTo>
                    <a:pt x="0" y="3104"/>
                  </a:lnTo>
                  <a:lnTo>
                    <a:pt x="380" y="288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336B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2EBC047C-7700-431D-97FE-3CDD39F0A5A2}"/>
              </a:ext>
            </a:extLst>
          </p:cNvPr>
          <p:cNvSpPr txBox="1"/>
          <p:nvPr/>
        </p:nvSpPr>
        <p:spPr>
          <a:xfrm>
            <a:off x="557100" y="915252"/>
            <a:ext cx="60368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r>
              <a:rPr lang="en-IN" sz="4400" b="1" dirty="0">
                <a:solidFill>
                  <a:schemeClr val="tx1"/>
                </a:solidFill>
              </a:rPr>
              <a:t>QUẢN TRỊ DỰ ÁN CNTT</a:t>
            </a:r>
            <a:endParaRPr lang="en-IN" sz="4400" b="1" dirty="0">
              <a:solidFill>
                <a:srgbClr val="19547B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1E47562-5E71-4D43-C6F3-4380B93EB2E3}"/>
              </a:ext>
            </a:extLst>
          </p:cNvPr>
          <p:cNvSpPr txBox="1"/>
          <p:nvPr/>
        </p:nvSpPr>
        <p:spPr>
          <a:xfrm>
            <a:off x="533223" y="2032473"/>
            <a:ext cx="6784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r>
              <a:rPr lang="en-IN" sz="3200" b="1" dirty="0" err="1">
                <a:solidFill>
                  <a:srgbClr val="3D5860"/>
                </a:solidFill>
              </a:rPr>
              <a:t>Ứng</a:t>
            </a:r>
            <a:r>
              <a:rPr lang="en-IN" sz="3200" b="1" dirty="0">
                <a:solidFill>
                  <a:srgbClr val="3D5860"/>
                </a:solidFill>
              </a:rPr>
              <a:t> </a:t>
            </a:r>
            <a:r>
              <a:rPr lang="en-IN" sz="3200" b="1" dirty="0" err="1">
                <a:solidFill>
                  <a:srgbClr val="3D5860"/>
                </a:solidFill>
              </a:rPr>
              <a:t>Dụng</a:t>
            </a:r>
            <a:r>
              <a:rPr lang="en-IN" sz="3200" b="1" dirty="0">
                <a:solidFill>
                  <a:srgbClr val="3D5860"/>
                </a:solidFill>
              </a:rPr>
              <a:t> Quản Lý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093445E-0ACF-C831-2336-E51143F1FFDC}"/>
              </a:ext>
            </a:extLst>
          </p:cNvPr>
          <p:cNvSpPr txBox="1"/>
          <p:nvPr/>
        </p:nvSpPr>
        <p:spPr>
          <a:xfrm>
            <a:off x="3365527" y="2882426"/>
            <a:ext cx="3393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r>
              <a:rPr lang="en-IN" sz="3200" b="1" dirty="0">
                <a:solidFill>
                  <a:srgbClr val="3D5860"/>
                </a:solidFill>
              </a:rPr>
              <a:t>Chi </a:t>
            </a:r>
            <a:r>
              <a:rPr lang="en-IN" sz="3200" b="1" dirty="0" err="1">
                <a:solidFill>
                  <a:srgbClr val="3D5860"/>
                </a:solidFill>
              </a:rPr>
              <a:t>Tiêu</a:t>
            </a:r>
            <a:r>
              <a:rPr lang="en-IN" sz="3200" b="1" dirty="0">
                <a:solidFill>
                  <a:srgbClr val="3D5860"/>
                </a:solidFill>
              </a:rPr>
              <a:t> </a:t>
            </a:r>
            <a:r>
              <a:rPr lang="en-IN" sz="3200" b="1" dirty="0" err="1">
                <a:solidFill>
                  <a:srgbClr val="3D5860"/>
                </a:solidFill>
              </a:rPr>
              <a:t>Cá</a:t>
            </a:r>
            <a:r>
              <a:rPr lang="en-IN" sz="3200" b="1" dirty="0">
                <a:solidFill>
                  <a:srgbClr val="3D5860"/>
                </a:solidFill>
              </a:rPr>
              <a:t> </a:t>
            </a:r>
            <a:r>
              <a:rPr lang="en-IN" sz="3200" b="1" dirty="0" err="1">
                <a:solidFill>
                  <a:srgbClr val="3D5860"/>
                </a:solidFill>
              </a:rPr>
              <a:t>Nhân</a:t>
            </a:r>
            <a:endParaRPr lang="en-IN" sz="3200" b="1" dirty="0">
              <a:solidFill>
                <a:srgbClr val="3D5860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5756A4F-E092-C396-9C2F-3463A9BFB49D}"/>
              </a:ext>
            </a:extLst>
          </p:cNvPr>
          <p:cNvSpPr txBox="1"/>
          <p:nvPr/>
        </p:nvSpPr>
        <p:spPr>
          <a:xfrm>
            <a:off x="3430323" y="4043582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b="1" dirty="0">
                <a:ea typeface="Microsoft YaHei" panose="020B0503020204020204" pitchFamily="34" charset="-122"/>
              </a:rPr>
              <a:t>GVHD: </a:t>
            </a:r>
            <a:r>
              <a:rPr lang="vi-VN" sz="1800" dirty="0" err="1">
                <a:ea typeface="Microsoft YaHei" panose="020B0503020204020204" pitchFamily="34" charset="-122"/>
              </a:rPr>
              <a:t>ThS</a:t>
            </a:r>
            <a:r>
              <a:rPr lang="vi-VN" sz="1800" dirty="0">
                <a:ea typeface="Microsoft YaHei" panose="020B0503020204020204" pitchFamily="34" charset="-122"/>
              </a:rPr>
              <a:t>. Lê Hữu Thanh Tùng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0.02318 4.81481E-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185E-6 L 0.02326 -1.85185E-6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0.02318 2.22222E-6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1" grpId="0"/>
      <p:bldP spid="221" grpId="1"/>
      <p:bldP spid="224" grpId="0"/>
      <p:bldP spid="224" grpId="1"/>
      <p:bldP spid="227" grpId="0"/>
      <p:bldP spid="227" grpId="1"/>
      <p:bldP spid="2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5">
          <a:extLst>
            <a:ext uri="{FF2B5EF4-FFF2-40B4-BE49-F238E27FC236}">
              <a16:creationId xmlns:a16="http://schemas.microsoft.com/office/drawing/2014/main" id="{8E9F21EB-4D76-6C23-FA2A-01F39BC5F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FA9A98-A7B3-C25A-0434-1D7B0D392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18236"/>
              </p:ext>
            </p:extLst>
          </p:nvPr>
        </p:nvGraphicFramePr>
        <p:xfrm>
          <a:off x="559660" y="483357"/>
          <a:ext cx="8056363" cy="2576168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3458257">
                  <a:extLst>
                    <a:ext uri="{9D8B030D-6E8A-4147-A177-3AD203B41FA5}">
                      <a16:colId xmlns:a16="http://schemas.microsoft.com/office/drawing/2014/main" val="2527422776"/>
                    </a:ext>
                  </a:extLst>
                </a:gridCol>
                <a:gridCol w="4598106">
                  <a:extLst>
                    <a:ext uri="{9D8B030D-6E8A-4147-A177-3AD203B41FA5}">
                      <a16:colId xmlns:a16="http://schemas.microsoft.com/office/drawing/2014/main" val="3755990077"/>
                    </a:ext>
                  </a:extLst>
                </a:gridCol>
              </a:tblGrid>
              <a:tr h="27485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Hạng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mục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kết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quả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0780" marR="70780" marT="47186" marB="4718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Thông số / Mốc thời gian cụ thể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0780" marR="70780" marT="47186" marB="47186" anchor="ctr"/>
                </a:tc>
                <a:extLst>
                  <a:ext uri="{0D108BD9-81ED-4DB2-BD59-A6C34878D82A}">
                    <a16:rowId xmlns:a16="http://schemas.microsoft.com/office/drawing/2014/main" val="591841970"/>
                  </a:ext>
                </a:extLst>
              </a:tr>
              <a:tr h="27485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Tổng thời gian dự án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0780" marR="70780" marT="47186" marB="47186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08 tuần</a:t>
                      </a:r>
                      <a:r>
                        <a:rPr lang="en-US" sz="1100">
                          <a:solidFill>
                            <a:srgbClr val="1F1F1F"/>
                          </a:solidFill>
                          <a:effectLst/>
                        </a:rPr>
                        <a:t> (bao gồm cả đệm dự phòng)</a:t>
                      </a:r>
                      <a:r>
                        <a:rPr lang="en-US" sz="1100" baseline="30000">
                          <a:solidFill>
                            <a:srgbClr val="444746"/>
                          </a:solidFill>
                          <a:effectLst/>
                        </a:rPr>
                        <a:t>1</a:t>
                      </a:r>
                      <a:r>
                        <a:rPr lang="en-US" sz="110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0780" marR="70780" marT="47186" marB="47186" anchor="ctr"/>
                </a:tc>
                <a:extLst>
                  <a:ext uri="{0D108BD9-81ED-4DB2-BD59-A6C34878D82A}">
                    <a16:rowId xmlns:a16="http://schemas.microsoft.com/office/drawing/2014/main" val="1108712043"/>
                  </a:ext>
                </a:extLst>
              </a:tr>
              <a:tr h="72840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Đường găng (Critical Path)</a:t>
                      </a:r>
                      <a:endParaRPr lang="vi-VN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0780" marR="70780" marT="47186" marB="47186" anchor="ctr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600"/>
                        </a:spcBef>
                        <a:buNone/>
                      </a:pP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Chuỗi A: Phân tích → Thiết kế DB → Backend API → Tích hợp → UAT → Triển khai → Nghiệm thu. </a:t>
                      </a:r>
                    </a:p>
                    <a:p>
                      <a:pPr rtl="0">
                        <a:spcBef>
                          <a:spcPts val="600"/>
                        </a:spcBef>
                        <a:buNone/>
                      </a:pP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Tổng thời lượng găng kỹ thuật: </a:t>
                      </a: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≈ 22.6 ngày làm việc</a:t>
                      </a:r>
                      <a:r>
                        <a:rPr lang="vi-VN" sz="1100" baseline="30000" dirty="0">
                          <a:solidFill>
                            <a:srgbClr val="444746"/>
                          </a:solidFill>
                          <a:effectLst/>
                        </a:rPr>
                        <a:t>2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vi-VN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0780" marR="70780" marT="47186" marB="47186" anchor="ctr"/>
                </a:tc>
                <a:extLst>
                  <a:ext uri="{0D108BD9-81ED-4DB2-BD59-A6C34878D82A}">
                    <a16:rowId xmlns:a16="http://schemas.microsoft.com/office/drawing/2014/main" val="2514047859"/>
                  </a:ext>
                </a:extLst>
              </a:tr>
              <a:tr h="129804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Mốc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quan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trọng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(Milestones)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0780" marR="70780" marT="47186" marB="47186" anchor="ctr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600"/>
                        </a:spcBef>
                        <a:buNone/>
                      </a:pP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• </a:t>
                      </a: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M-1 (Cuối W2):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 Chốt thiết kế UI/UX &amp; CSDL </a:t>
                      </a:r>
                      <a:r>
                        <a:rPr lang="vi-VN" sz="1100" baseline="30000" dirty="0">
                          <a:solidFill>
                            <a:srgbClr val="444746"/>
                          </a:solidFill>
                          <a:effectLst/>
                        </a:rPr>
                        <a:t>3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</a:p>
                    <a:p>
                      <a:pPr rtl="0">
                        <a:spcBef>
                          <a:spcPts val="600"/>
                        </a:spcBef>
                        <a:buNone/>
                      </a:pP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• </a:t>
                      </a: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M-2 (Cuối W4):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 Backend CRUD hoạt động, Frontend cơ bản </a:t>
                      </a:r>
                      <a:r>
                        <a:rPr lang="vi-VN" sz="1100" baseline="30000" dirty="0">
                          <a:solidFill>
                            <a:srgbClr val="444746"/>
                          </a:solidFill>
                          <a:effectLst/>
                        </a:rPr>
                        <a:t>4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</a:p>
                    <a:p>
                      <a:pPr rtl="0">
                        <a:spcBef>
                          <a:spcPts val="600"/>
                        </a:spcBef>
                        <a:buNone/>
                      </a:pP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• </a:t>
                      </a: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M-3 (Cuối W5):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 UAT sớm đạt ≥80% test case </a:t>
                      </a:r>
                      <a:r>
                        <a:rPr lang="vi-VN" sz="1100" baseline="30000" dirty="0">
                          <a:solidFill>
                            <a:srgbClr val="444746"/>
                          </a:solidFill>
                          <a:effectLst/>
                        </a:rPr>
                        <a:t>5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</a:p>
                    <a:p>
                      <a:pPr rtl="0">
                        <a:spcBef>
                          <a:spcPts val="600"/>
                        </a:spcBef>
                        <a:buNone/>
                      </a:pP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• </a:t>
                      </a: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M-4 (Cuối W7):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 Deploy Demo lên Vercel/Render + HDSD </a:t>
                      </a:r>
                      <a:r>
                        <a:rPr lang="vi-VN" sz="1100" baseline="30000" dirty="0">
                          <a:solidFill>
                            <a:srgbClr val="444746"/>
                          </a:solidFill>
                          <a:effectLst/>
                        </a:rPr>
                        <a:t>6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</a:p>
                    <a:p>
                      <a:pPr rtl="0">
                        <a:spcBef>
                          <a:spcPts val="600"/>
                        </a:spcBef>
                        <a:buNone/>
                      </a:pP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• </a:t>
                      </a: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M-5 (Cuối W8):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 Nghiệm thu &amp; Nộp báo cáo</a:t>
                      </a:r>
                      <a:r>
                        <a:rPr lang="vi-VN" sz="1100" baseline="30000" dirty="0">
                          <a:solidFill>
                            <a:srgbClr val="444746"/>
                          </a:solidFill>
                          <a:effectLst/>
                        </a:rPr>
                        <a:t>7</a:t>
                      </a:r>
                      <a:r>
                        <a:rPr lang="vi-VN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vi-VN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0780" marR="70780" marT="47186" marB="47186" anchor="ctr"/>
                </a:tc>
                <a:extLst>
                  <a:ext uri="{0D108BD9-81ED-4DB2-BD59-A6C34878D82A}">
                    <a16:rowId xmlns:a16="http://schemas.microsoft.com/office/drawing/2014/main" val="539509341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9C9E5524-AE8A-EBB7-9818-9A592E0B9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660" y="3372059"/>
            <a:ext cx="670705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quả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Kiểm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soát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Hiệu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suất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(Performance Outcomes)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 eaLnBrk="0" fontAlgn="base" hangingPunct="0">
              <a:spcBef>
                <a:spcPts val="6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b="1" dirty="0" err="1"/>
              <a:t>Chỉ</a:t>
            </a:r>
            <a:r>
              <a:rPr lang="en-US" sz="1200" b="1" dirty="0"/>
              <a:t> </a:t>
            </a:r>
            <a:r>
              <a:rPr lang="en-US" sz="1200" b="1" dirty="0" err="1"/>
              <a:t>số</a:t>
            </a:r>
            <a:r>
              <a:rPr lang="en-US" sz="1200" b="1" dirty="0"/>
              <a:t> SPI:</a:t>
            </a:r>
            <a:r>
              <a:rPr lang="en-US" sz="1200" dirty="0"/>
              <a:t> Trung </a:t>
            </a:r>
            <a:r>
              <a:rPr lang="en-US" sz="1200" dirty="0" err="1"/>
              <a:t>bình</a:t>
            </a:r>
            <a:r>
              <a:rPr lang="en-US" sz="1200" dirty="0"/>
              <a:t> </a:t>
            </a:r>
            <a:r>
              <a:rPr lang="en-US" sz="1200" dirty="0" err="1"/>
              <a:t>đạt</a:t>
            </a:r>
            <a:r>
              <a:rPr lang="en-US" sz="1200" dirty="0"/>
              <a:t> </a:t>
            </a:r>
            <a:r>
              <a:rPr lang="en-US" sz="1200" b="1" dirty="0"/>
              <a:t>0.97</a:t>
            </a:r>
            <a:r>
              <a:rPr lang="en-US" sz="1200" dirty="0"/>
              <a:t> (</a:t>
            </a:r>
            <a:r>
              <a:rPr lang="en-US" sz="1200" dirty="0" err="1"/>
              <a:t>ổn</a:t>
            </a:r>
            <a:r>
              <a:rPr lang="en-US" sz="1200" dirty="0"/>
              <a:t> </a:t>
            </a:r>
            <a:r>
              <a:rPr lang="en-US" sz="1200" dirty="0" err="1"/>
              <a:t>định</a:t>
            </a:r>
            <a:r>
              <a:rPr lang="en-US" sz="1200" dirty="0"/>
              <a:t>), </a:t>
            </a:r>
            <a:r>
              <a:rPr lang="en-US" sz="1200" dirty="0" err="1"/>
              <a:t>độ</a:t>
            </a:r>
            <a:r>
              <a:rPr lang="en-US" sz="1200" dirty="0"/>
              <a:t> </a:t>
            </a:r>
            <a:r>
              <a:rPr lang="en-US" sz="1200" dirty="0" err="1"/>
              <a:t>trễ</a:t>
            </a:r>
            <a:r>
              <a:rPr lang="en-US" sz="1200" dirty="0"/>
              <a:t> </a:t>
            </a:r>
            <a:r>
              <a:rPr lang="en-US" sz="1200" dirty="0" err="1"/>
              <a:t>tối</a:t>
            </a:r>
            <a:r>
              <a:rPr lang="en-US" sz="1200" dirty="0"/>
              <a:t> </a:t>
            </a:r>
            <a:r>
              <a:rPr lang="en-US" sz="1200" dirty="0" err="1"/>
              <a:t>đa</a:t>
            </a:r>
            <a:r>
              <a:rPr lang="en-US" sz="1200" dirty="0"/>
              <a:t> </a:t>
            </a:r>
            <a:r>
              <a:rPr lang="en-US" sz="1200" dirty="0" err="1"/>
              <a:t>chỉ</a:t>
            </a:r>
            <a:r>
              <a:rPr lang="en-US" sz="1200" dirty="0"/>
              <a:t> 1 </a:t>
            </a:r>
            <a:r>
              <a:rPr lang="en-US" sz="1200" dirty="0" err="1"/>
              <a:t>ngày</a:t>
            </a:r>
            <a:r>
              <a:rPr lang="en-US" sz="1200" dirty="0"/>
              <a:t>.</a:t>
            </a:r>
          </a:p>
          <a:p>
            <a:pPr marL="171450" lvl="0" indent="-171450" eaLnBrk="0" fontAlgn="base" hangingPunct="0">
              <a:spcBef>
                <a:spcPts val="6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b="1" dirty="0" err="1"/>
              <a:t>Điều</a:t>
            </a:r>
            <a:r>
              <a:rPr lang="en-US" sz="1200" b="1" dirty="0"/>
              <a:t> </a:t>
            </a:r>
            <a:r>
              <a:rPr lang="en-US" sz="1200" b="1" dirty="0" err="1"/>
              <a:t>phối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dirty="0" err="1"/>
              <a:t>Tận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tốt</a:t>
            </a:r>
            <a:r>
              <a:rPr lang="en-US" sz="1200" dirty="0"/>
              <a:t> </a:t>
            </a:r>
            <a:r>
              <a:rPr lang="en-US" sz="1200" dirty="0" err="1"/>
              <a:t>độ</a:t>
            </a:r>
            <a:r>
              <a:rPr lang="en-US" sz="1200" dirty="0"/>
              <a:t> </a:t>
            </a:r>
            <a:r>
              <a:rPr lang="en-US" sz="1200" dirty="0" err="1"/>
              <a:t>trễ</a:t>
            </a:r>
            <a:r>
              <a:rPr lang="en-US" sz="1200" dirty="0"/>
              <a:t> (float)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khớp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việc</a:t>
            </a:r>
            <a:r>
              <a:rPr lang="en-US" sz="1200" dirty="0"/>
              <a:t> song </a:t>
            </a:r>
            <a:r>
              <a:rPr lang="en-US" sz="1200" dirty="0" err="1"/>
              <a:t>song</a:t>
            </a:r>
            <a:r>
              <a:rPr lang="en-US" sz="1200" dirty="0"/>
              <a:t> (Frontend &amp; Backend).</a:t>
            </a:r>
          </a:p>
          <a:p>
            <a:pPr marL="171450" lvl="0" indent="-171450" eaLnBrk="0" fontAlgn="base" hangingPunct="0">
              <a:spcBef>
                <a:spcPts val="6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b="1" dirty="0"/>
              <a:t>Kết </a:t>
            </a:r>
            <a:r>
              <a:rPr lang="en-US" sz="1200" b="1" dirty="0" err="1"/>
              <a:t>quả</a:t>
            </a:r>
            <a:r>
              <a:rPr lang="en-US" sz="1200" b="1" dirty="0"/>
              <a:t> </a:t>
            </a:r>
            <a:r>
              <a:rPr lang="en-US" sz="1200" b="1" dirty="0" err="1"/>
              <a:t>chung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dirty="0" err="1"/>
              <a:t>Dự</a:t>
            </a:r>
            <a:r>
              <a:rPr lang="en-US" sz="1200" dirty="0"/>
              <a:t> </a:t>
            </a:r>
            <a:r>
              <a:rPr lang="en-US" sz="1200" dirty="0" err="1"/>
              <a:t>án</a:t>
            </a:r>
            <a:r>
              <a:rPr lang="en-US" sz="1200" dirty="0"/>
              <a:t> </a:t>
            </a:r>
            <a:r>
              <a:rPr lang="en-US" sz="1200" dirty="0" err="1"/>
              <a:t>hoàn</a:t>
            </a:r>
            <a:r>
              <a:rPr lang="en-US" sz="1200" dirty="0"/>
              <a:t> </a:t>
            </a:r>
            <a:r>
              <a:rPr lang="en-US" sz="1200" dirty="0" err="1"/>
              <a:t>thành</a:t>
            </a:r>
            <a:r>
              <a:rPr lang="en-US" sz="1200" dirty="0"/>
              <a:t> </a:t>
            </a:r>
            <a:r>
              <a:rPr lang="en-US" sz="1200" dirty="0" err="1"/>
              <a:t>đúng</a:t>
            </a:r>
            <a:r>
              <a:rPr lang="en-US" sz="1200" dirty="0"/>
              <a:t> cam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b="1" dirty="0"/>
              <a:t>08 </a:t>
            </a:r>
            <a:r>
              <a:rPr lang="en-US" sz="1200" b="1" dirty="0" err="1"/>
              <a:t>tuần</a:t>
            </a:r>
            <a:r>
              <a:rPr lang="en-US" sz="1200" dirty="0"/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7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60DC3C9D-EC1A-5965-C89E-486C1CC68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>
            <a:extLst>
              <a:ext uri="{FF2B5EF4-FFF2-40B4-BE49-F238E27FC236}">
                <a16:creationId xmlns:a16="http://schemas.microsoft.com/office/drawing/2014/main" id="{95CCDBF0-5724-0BC5-54B1-65FB6602DB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00" y="3163350"/>
            <a:ext cx="3093582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LÍ </a:t>
            </a:r>
            <a:b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</a:b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CHI PHÍ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sp>
        <p:nvSpPr>
          <p:cNvPr id="157" name="Google Shape;157;p31">
            <a:extLst>
              <a:ext uri="{FF2B5EF4-FFF2-40B4-BE49-F238E27FC236}">
                <a16:creationId xmlns:a16="http://schemas.microsoft.com/office/drawing/2014/main" id="{CED79512-5722-C6A2-BFF8-7C3A894306B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37825" y="460350"/>
            <a:ext cx="1332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59" name="Google Shape;159;p31">
            <a:extLst>
              <a:ext uri="{FF2B5EF4-FFF2-40B4-BE49-F238E27FC236}">
                <a16:creationId xmlns:a16="http://schemas.microsoft.com/office/drawing/2014/main" id="{91862617-5FCC-256D-D08D-8CC79868B52A}"/>
              </a:ext>
            </a:extLst>
          </p:cNvPr>
          <p:cNvCxnSpPr/>
          <p:nvPr/>
        </p:nvCxnSpPr>
        <p:spPr>
          <a:xfrm>
            <a:off x="684225" y="995150"/>
            <a:ext cx="0" cy="23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4100E37-2CA2-B5A5-9153-FA071254D3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898282" y="283990"/>
            <a:ext cx="3050345" cy="457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051D57-B3B7-AD43-D3CC-7E9FF9E87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3437"/>
              </p:ext>
            </p:extLst>
          </p:nvPr>
        </p:nvGraphicFramePr>
        <p:xfrm>
          <a:off x="235527" y="708436"/>
          <a:ext cx="8672946" cy="388434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890982">
                  <a:extLst>
                    <a:ext uri="{9D8B030D-6E8A-4147-A177-3AD203B41FA5}">
                      <a16:colId xmlns:a16="http://schemas.microsoft.com/office/drawing/2014/main" val="4201377141"/>
                    </a:ext>
                  </a:extLst>
                </a:gridCol>
                <a:gridCol w="2890982">
                  <a:extLst>
                    <a:ext uri="{9D8B030D-6E8A-4147-A177-3AD203B41FA5}">
                      <a16:colId xmlns:a16="http://schemas.microsoft.com/office/drawing/2014/main" val="1614058321"/>
                    </a:ext>
                  </a:extLst>
                </a:gridCol>
                <a:gridCol w="2890982">
                  <a:extLst>
                    <a:ext uri="{9D8B030D-6E8A-4147-A177-3AD203B41FA5}">
                      <a16:colId xmlns:a16="http://schemas.microsoft.com/office/drawing/2014/main" val="3886935296"/>
                    </a:ext>
                  </a:extLst>
                </a:gridCol>
              </a:tblGrid>
              <a:tr h="40781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</a:rPr>
                        <a:t>Chỉ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</a:rPr>
                        <a:t>số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 Tài </a:t>
                      </a:r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</a:rPr>
                        <a:t>chính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</a:rPr>
                        <a:t>Giá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</a:rPr>
                        <a:t>trị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 (VNĐ)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</a:rPr>
                        <a:t>Kết quả &amp; Đánh giá Thực tế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extLst>
                  <a:ext uri="{0D108BD9-81ED-4DB2-BD59-A6C34878D82A}">
                    <a16:rowId xmlns:a16="http://schemas.microsoft.com/office/drawing/2014/main" val="1639320084"/>
                  </a:ext>
                </a:extLst>
              </a:tr>
              <a:tr h="64739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400" b="1" dirty="0">
                          <a:solidFill>
                            <a:srgbClr val="1F1F1F"/>
                          </a:solidFill>
                          <a:effectLst/>
                        </a:rPr>
                        <a:t>Ngân sách cơ sở (BAC)</a:t>
                      </a:r>
                      <a:endParaRPr lang="vi-VN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</a:rPr>
                        <a:t>160.000.000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400">
                          <a:solidFill>
                            <a:srgbClr val="1F1F1F"/>
                          </a:solidFill>
                          <a:effectLst/>
                        </a:rPr>
                        <a:t>Tổng ngân sách được phê duyệt ban đầu</a:t>
                      </a:r>
                      <a:r>
                        <a:rPr lang="vi-VN" sz="1400" baseline="30000">
                          <a:solidFill>
                            <a:srgbClr val="444746"/>
                          </a:solidFill>
                          <a:effectLst/>
                        </a:rPr>
                        <a:t>1</a:t>
                      </a:r>
                      <a:r>
                        <a:rPr lang="vi-VN" sz="140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vi-VN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extLst>
                  <a:ext uri="{0D108BD9-81ED-4DB2-BD59-A6C34878D82A}">
                    <a16:rowId xmlns:a16="http://schemas.microsoft.com/office/drawing/2014/main" val="4081161857"/>
                  </a:ext>
                </a:extLst>
              </a:tr>
              <a:tr h="64739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Chi </a:t>
                      </a:r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</a:rPr>
                        <a:t>phí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</a:rPr>
                        <a:t>tế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 (AC)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155.000.000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</a:rPr>
                        <a:t>Số tiền thực tế đã chi tiêu tính đến hiện tại</a:t>
                      </a:r>
                      <a:r>
                        <a:rPr lang="en-US" sz="1400" baseline="30000">
                          <a:solidFill>
                            <a:srgbClr val="444746"/>
                          </a:solidFill>
                          <a:effectLst/>
                        </a:rPr>
                        <a:t>2</a:t>
                      </a: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extLst>
                  <a:ext uri="{0D108BD9-81ED-4DB2-BD59-A6C34878D82A}">
                    <a16:rowId xmlns:a16="http://schemas.microsoft.com/office/drawing/2014/main" val="1884414078"/>
                  </a:ext>
                </a:extLst>
              </a:tr>
              <a:tr h="64739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400" b="1">
                          <a:solidFill>
                            <a:srgbClr val="1F1F1F"/>
                          </a:solidFill>
                          <a:effectLst/>
                        </a:rPr>
                        <a:t>Giá trị thu được (EV)</a:t>
                      </a:r>
                      <a:endParaRPr lang="vi-VN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</a:rPr>
                        <a:t>145.000.000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400">
                          <a:solidFill>
                            <a:srgbClr val="1F1F1F"/>
                          </a:solidFill>
                          <a:effectLst/>
                        </a:rPr>
                        <a:t>Giá trị khối lượng công việc thực tế đã hoàn thành</a:t>
                      </a:r>
                      <a:r>
                        <a:rPr lang="vi-VN" sz="1400" baseline="30000">
                          <a:solidFill>
                            <a:srgbClr val="444746"/>
                          </a:solidFill>
                          <a:effectLst/>
                        </a:rPr>
                        <a:t>3</a:t>
                      </a:r>
                      <a:r>
                        <a:rPr lang="vi-VN" sz="140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vi-VN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extLst>
                  <a:ext uri="{0D108BD9-81ED-4DB2-BD59-A6C34878D82A}">
                    <a16:rowId xmlns:a16="http://schemas.microsoft.com/office/drawing/2014/main" val="2460742731"/>
                  </a:ext>
                </a:extLst>
              </a:tr>
              <a:tr h="64739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it-IT" sz="1400" b="1">
                          <a:solidFill>
                            <a:srgbClr val="1F1F1F"/>
                          </a:solidFill>
                          <a:effectLst/>
                        </a:rPr>
                        <a:t>Biến số chi phí (CV)</a:t>
                      </a:r>
                      <a:endParaRPr lang="it-IT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-10.000.000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400" b="0" dirty="0">
                          <a:solidFill>
                            <a:srgbClr val="1F1F1F"/>
                          </a:solidFill>
                          <a:effectLst/>
                        </a:rPr>
                        <a:t>Vượt chi </a:t>
                      </a:r>
                      <a:r>
                        <a:rPr lang="vi-VN" sz="1400" dirty="0">
                          <a:solidFill>
                            <a:srgbClr val="1F1F1F"/>
                          </a:solidFill>
                          <a:effectLst/>
                        </a:rPr>
                        <a:t>so với khối lượng công việc hoàn thành (CV &lt; 0)</a:t>
                      </a:r>
                      <a:r>
                        <a:rPr lang="vi-VN" sz="1400" baseline="30000" dirty="0">
                          <a:solidFill>
                            <a:srgbClr val="444746"/>
                          </a:solidFill>
                          <a:effectLst/>
                        </a:rPr>
                        <a:t>4</a:t>
                      </a:r>
                      <a:r>
                        <a:rPr lang="vi-VN" sz="14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vi-VN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extLst>
                  <a:ext uri="{0D108BD9-81ED-4DB2-BD59-A6C34878D82A}">
                    <a16:rowId xmlns:a16="http://schemas.microsoft.com/office/drawing/2014/main" val="4184717988"/>
                  </a:ext>
                </a:extLst>
              </a:tr>
              <a:tr h="88696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</a:rPr>
                        <a:t>Hiệu suất chi phí (CPI)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</a:rPr>
                        <a:t>0.94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Hiệu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suất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thấp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nhẹ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: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Mỗi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1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đồng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chi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ra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chỉ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thu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về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0.94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đồng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1F1F1F"/>
                          </a:solidFill>
                          <a:effectLst/>
                        </a:rPr>
                        <a:t>giá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 trị</a:t>
                      </a:r>
                      <a:r>
                        <a:rPr lang="en-US" sz="1400" baseline="30000" dirty="0">
                          <a:solidFill>
                            <a:srgbClr val="444746"/>
                          </a:solidFill>
                          <a:effectLst/>
                        </a:rPr>
                        <a:t>5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2378" marR="112378" marT="74919" marB="74919" anchor="ctr"/>
                </a:tc>
                <a:extLst>
                  <a:ext uri="{0D108BD9-81ED-4DB2-BD59-A6C34878D82A}">
                    <a16:rowId xmlns:a16="http://schemas.microsoft.com/office/drawing/2014/main" val="6871665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C71A1CCE-3840-039F-C943-A5A0D9A5C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5">
            <a:extLst>
              <a:ext uri="{FF2B5EF4-FFF2-40B4-BE49-F238E27FC236}">
                <a16:creationId xmlns:a16="http://schemas.microsoft.com/office/drawing/2014/main" id="{95EE8CF6-B0C2-2B40-3EA4-5F17FB70C7E2}"/>
              </a:ext>
            </a:extLst>
          </p:cNvPr>
          <p:cNvCxnSpPr/>
          <p:nvPr/>
        </p:nvCxnSpPr>
        <p:spPr>
          <a:xfrm rot="10800000">
            <a:off x="644740" y="4652134"/>
            <a:ext cx="42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5">
            <a:extLst>
              <a:ext uri="{FF2B5EF4-FFF2-40B4-BE49-F238E27FC236}">
                <a16:creationId xmlns:a16="http://schemas.microsoft.com/office/drawing/2014/main" id="{B5A9C981-FC18-0BF6-97F8-75D33B027BA8}"/>
              </a:ext>
            </a:extLst>
          </p:cNvPr>
          <p:cNvCxnSpPr/>
          <p:nvPr/>
        </p:nvCxnSpPr>
        <p:spPr>
          <a:xfrm rot="10800000">
            <a:off x="644740" y="785121"/>
            <a:ext cx="714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57;p31">
            <a:extLst>
              <a:ext uri="{FF2B5EF4-FFF2-40B4-BE49-F238E27FC236}">
                <a16:creationId xmlns:a16="http://schemas.microsoft.com/office/drawing/2014/main" id="{6474A12D-3E87-38EE-B888-915B26B9E495}"/>
              </a:ext>
            </a:extLst>
          </p:cNvPr>
          <p:cNvSpPr txBox="1">
            <a:spLocks/>
          </p:cNvSpPr>
          <p:nvPr/>
        </p:nvSpPr>
        <p:spPr>
          <a:xfrm>
            <a:off x="7785940" y="374075"/>
            <a:ext cx="970133" cy="759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000" dirty="0"/>
              <a:t>06</a:t>
            </a:r>
          </a:p>
        </p:txBody>
      </p:sp>
      <p:sp>
        <p:nvSpPr>
          <p:cNvPr id="5" name="Google Shape;156;p31">
            <a:extLst>
              <a:ext uri="{FF2B5EF4-FFF2-40B4-BE49-F238E27FC236}">
                <a16:creationId xmlns:a16="http://schemas.microsoft.com/office/drawing/2014/main" id="{34E0B057-C3BA-F3E8-CED8-2EA02CF05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6200" y="1368981"/>
            <a:ext cx="4024243" cy="237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LÍ CHẤT LƯỢNG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A85C8-6589-0964-0D31-BA710C53BA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644739" y="1658328"/>
            <a:ext cx="3894126" cy="25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0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C0854A-DA86-2D1C-B44E-12D99FEFB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29549"/>
              </p:ext>
            </p:extLst>
          </p:nvPr>
        </p:nvGraphicFramePr>
        <p:xfrm>
          <a:off x="1122526" y="795823"/>
          <a:ext cx="6796003" cy="3416301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2177588">
                  <a:extLst>
                    <a:ext uri="{9D8B030D-6E8A-4147-A177-3AD203B41FA5}">
                      <a16:colId xmlns:a16="http://schemas.microsoft.com/office/drawing/2014/main" val="3565988561"/>
                    </a:ext>
                  </a:extLst>
                </a:gridCol>
                <a:gridCol w="2838106">
                  <a:extLst>
                    <a:ext uri="{9D8B030D-6E8A-4147-A177-3AD203B41FA5}">
                      <a16:colId xmlns:a16="http://schemas.microsoft.com/office/drawing/2014/main" val="3188911956"/>
                    </a:ext>
                  </a:extLst>
                </a:gridCol>
                <a:gridCol w="1780309">
                  <a:extLst>
                    <a:ext uri="{9D8B030D-6E8A-4147-A177-3AD203B41FA5}">
                      <a16:colId xmlns:a16="http://schemas.microsoft.com/office/drawing/2014/main" val="3474372873"/>
                    </a:ext>
                  </a:extLst>
                </a:gridCol>
              </a:tblGrid>
              <a:tr h="53644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300" b="1" dirty="0">
                          <a:solidFill>
                            <a:srgbClr val="1F1F1F"/>
                          </a:solidFill>
                          <a:effectLst/>
                        </a:rPr>
                        <a:t>Hạng </a:t>
                      </a:r>
                      <a:r>
                        <a:rPr lang="en-US" sz="1300" b="1" dirty="0" err="1">
                          <a:solidFill>
                            <a:srgbClr val="1F1F1F"/>
                          </a:solidFill>
                          <a:effectLst/>
                        </a:rPr>
                        <a:t>mục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vi-VN" sz="1300" b="1" dirty="0">
                          <a:solidFill>
                            <a:srgbClr val="1F1F1F"/>
                          </a:solidFill>
                          <a:effectLst/>
                        </a:rPr>
                        <a:t>Thước đo</a:t>
                      </a:r>
                      <a:endParaRPr lang="vi-VN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vi-VN" sz="1300" b="1" dirty="0">
                          <a:solidFill>
                            <a:srgbClr val="1F1F1F"/>
                          </a:solidFill>
                          <a:effectLst/>
                        </a:rPr>
                        <a:t>Ngưỡng chấp nhận</a:t>
                      </a:r>
                      <a:endParaRPr lang="vi-VN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extLst>
                  <a:ext uri="{0D108BD9-81ED-4DB2-BD59-A6C34878D82A}">
                    <a16:rowId xmlns:a16="http://schemas.microsoft.com/office/drawing/2014/main" val="3021048114"/>
                  </a:ext>
                </a:extLst>
              </a:tr>
              <a:tr h="53644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 dirty="0">
                          <a:solidFill>
                            <a:srgbClr val="1F1F1F"/>
                          </a:solidFill>
                          <a:effectLst/>
                        </a:rPr>
                        <a:t>Hiệu </a:t>
                      </a:r>
                      <a:r>
                        <a:rPr lang="en-US" sz="1300" b="1" dirty="0" err="1">
                          <a:solidFill>
                            <a:srgbClr val="1F1F1F"/>
                          </a:solidFill>
                          <a:effectLst/>
                        </a:rPr>
                        <a:t>năng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Thời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gian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tải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trang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chủ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&lt; 2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giây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extLst>
                  <a:ext uri="{0D108BD9-81ED-4DB2-BD59-A6C34878D82A}">
                    <a16:rowId xmlns:a16="http://schemas.microsoft.com/office/drawing/2014/main" val="1600293961"/>
                  </a:ext>
                </a:extLst>
              </a:tr>
              <a:tr h="53644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>
                          <a:solidFill>
                            <a:srgbClr val="1F1F1F"/>
                          </a:solidFill>
                          <a:effectLst/>
                        </a:rPr>
                        <a:t>Độ tin cậy</a:t>
                      </a:r>
                      <a:endParaRPr lang="en-US" sz="13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>
                          <a:solidFill>
                            <a:srgbClr val="1F1F1F"/>
                          </a:solidFill>
                          <a:effectLst/>
                        </a:rPr>
                        <a:t>Tỷ lệ uptime hệ thống</a:t>
                      </a:r>
                      <a:endParaRPr lang="en-US" sz="13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300">
                          <a:solidFill>
                            <a:srgbClr val="1F1F1F"/>
                          </a:solidFill>
                          <a:effectLst/>
                        </a:rPr>
                        <a:t>&gt; 99,8%</a:t>
                      </a:r>
                      <a:endParaRPr lang="en-US" sz="13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extLst>
                  <a:ext uri="{0D108BD9-81ED-4DB2-BD59-A6C34878D82A}">
                    <a16:rowId xmlns:a16="http://schemas.microsoft.com/office/drawing/2014/main" val="2537338913"/>
                  </a:ext>
                </a:extLst>
              </a:tr>
              <a:tr h="53644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 dirty="0">
                          <a:solidFill>
                            <a:srgbClr val="1F1F1F"/>
                          </a:solidFill>
                          <a:effectLst/>
                        </a:rPr>
                        <a:t>Bảo </a:t>
                      </a:r>
                      <a:r>
                        <a:rPr lang="en-US" sz="1300" b="1" dirty="0" err="1">
                          <a:solidFill>
                            <a:srgbClr val="1F1F1F"/>
                          </a:solidFill>
                          <a:effectLst/>
                        </a:rPr>
                        <a:t>mật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Số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lỗ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hổng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tìm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thấy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300">
                          <a:solidFill>
                            <a:srgbClr val="1F1F1F"/>
                          </a:solidFill>
                          <a:effectLst/>
                        </a:rPr>
                        <a:t>0</a:t>
                      </a:r>
                      <a:endParaRPr lang="en-US" sz="13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extLst>
                  <a:ext uri="{0D108BD9-81ED-4DB2-BD59-A6C34878D82A}">
                    <a16:rowId xmlns:a16="http://schemas.microsoft.com/office/drawing/2014/main" val="495001571"/>
                  </a:ext>
                </a:extLst>
              </a:tr>
              <a:tr h="73408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 dirty="0">
                          <a:solidFill>
                            <a:srgbClr val="1F1F1F"/>
                          </a:solidFill>
                          <a:effectLst/>
                        </a:rPr>
                        <a:t>Tính </a:t>
                      </a:r>
                      <a:r>
                        <a:rPr lang="en-US" sz="1300" b="1" dirty="0" err="1">
                          <a:solidFill>
                            <a:srgbClr val="1F1F1F"/>
                          </a:solidFill>
                          <a:effectLst/>
                        </a:rPr>
                        <a:t>khả</a:t>
                      </a:r>
                      <a:r>
                        <a:rPr lang="en-US" sz="13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rgbClr val="1F1F1F"/>
                          </a:solidFill>
                          <a:effectLst/>
                        </a:rPr>
                        <a:t>dụng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Thời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gian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ghi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chép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xong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1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giao</a:t>
                      </a: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dịch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&lt; 5 </a:t>
                      </a:r>
                      <a:r>
                        <a:rPr lang="en-US" sz="1300" dirty="0" err="1">
                          <a:solidFill>
                            <a:srgbClr val="1F1F1F"/>
                          </a:solidFill>
                          <a:effectLst/>
                        </a:rPr>
                        <a:t>phút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extLst>
                  <a:ext uri="{0D108BD9-81ED-4DB2-BD59-A6C34878D82A}">
                    <a16:rowId xmlns:a16="http://schemas.microsoft.com/office/drawing/2014/main" val="3577690006"/>
                  </a:ext>
                </a:extLst>
              </a:tr>
              <a:tr h="53644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 b="1" dirty="0" err="1">
                          <a:solidFill>
                            <a:srgbClr val="1F1F1F"/>
                          </a:solidFill>
                          <a:effectLst/>
                        </a:rPr>
                        <a:t>Chức</a:t>
                      </a:r>
                      <a:r>
                        <a:rPr lang="en-US" sz="13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rgbClr val="1F1F1F"/>
                          </a:solidFill>
                          <a:effectLst/>
                        </a:rPr>
                        <a:t>năng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300">
                          <a:solidFill>
                            <a:srgbClr val="1F1F1F"/>
                          </a:solidFill>
                          <a:effectLst/>
                        </a:rPr>
                        <a:t>Tỷ lệ chức năng pass kiểm thử</a:t>
                      </a:r>
                      <a:endParaRPr lang="en-US" sz="13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300" dirty="0">
                          <a:solidFill>
                            <a:srgbClr val="1F1F1F"/>
                          </a:solidFill>
                          <a:effectLst/>
                        </a:rPr>
                        <a:t>100%</a:t>
                      </a:r>
                      <a:endParaRPr lang="en-US" sz="13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05877" marR="105877" marT="70585" marB="70585" anchor="ctr"/>
                </a:tc>
                <a:extLst>
                  <a:ext uri="{0D108BD9-81ED-4DB2-BD59-A6C34878D82A}">
                    <a16:rowId xmlns:a16="http://schemas.microsoft.com/office/drawing/2014/main" val="46315991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6DB24B63-F9BD-5AF0-A1A3-82C38A573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>
            <a:extLst>
              <a:ext uri="{FF2B5EF4-FFF2-40B4-BE49-F238E27FC236}">
                <a16:creationId xmlns:a16="http://schemas.microsoft.com/office/drawing/2014/main" id="{9612C7E6-6224-BE31-5129-52B434257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599" y="3163350"/>
            <a:ext cx="4970873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LÍ NGUỒN NHÂN LỰC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sp>
        <p:nvSpPr>
          <p:cNvPr id="157" name="Google Shape;157;p31">
            <a:extLst>
              <a:ext uri="{FF2B5EF4-FFF2-40B4-BE49-F238E27FC236}">
                <a16:creationId xmlns:a16="http://schemas.microsoft.com/office/drawing/2014/main" id="{221E5A1B-94B0-25CF-6737-B898CD48811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37825" y="460350"/>
            <a:ext cx="1332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159" name="Google Shape;159;p31">
            <a:extLst>
              <a:ext uri="{FF2B5EF4-FFF2-40B4-BE49-F238E27FC236}">
                <a16:creationId xmlns:a16="http://schemas.microsoft.com/office/drawing/2014/main" id="{769F65C7-9227-7F02-BE05-5AE420D88DDD}"/>
              </a:ext>
            </a:extLst>
          </p:cNvPr>
          <p:cNvCxnSpPr/>
          <p:nvPr/>
        </p:nvCxnSpPr>
        <p:spPr>
          <a:xfrm>
            <a:off x="684225" y="995150"/>
            <a:ext cx="0" cy="23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B0DABB8-A950-45FC-6DDF-2701E916F0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361709" y="497345"/>
            <a:ext cx="3782291" cy="41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6D8B6487-6CA0-466D-524B-9495B6251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5FFB18-7BBD-9D0E-D6AC-EC1D0F9619B1}"/>
              </a:ext>
            </a:extLst>
          </p:cNvPr>
          <p:cNvSpPr txBox="1"/>
          <p:nvPr/>
        </p:nvSpPr>
        <p:spPr>
          <a:xfrm>
            <a:off x="470040" y="3172558"/>
            <a:ext cx="7997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vi-VN" sz="1200" dirty="0"/>
              <a:t>Tuần 1–2 (Khởi động): Tập trung nguồn lực PM và </a:t>
            </a:r>
            <a:r>
              <a:rPr lang="vi-VN" sz="1200" dirty="0" err="1"/>
              <a:t>Dev</a:t>
            </a:r>
            <a:r>
              <a:rPr lang="vi-VN" sz="1200" dirty="0"/>
              <a:t> để khởi tạo dự án, thiết lập môi trường làm việc, quy trình và công cụ cần thiết.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vi-VN" sz="1200" dirty="0"/>
              <a:t>Tuần 3–6 (Cao điểm): Huy động đầy đủ 4 vai trò: PM, </a:t>
            </a:r>
            <a:r>
              <a:rPr lang="vi-VN" sz="1200" dirty="0" err="1"/>
              <a:t>Dev</a:t>
            </a:r>
            <a:r>
              <a:rPr lang="vi-VN" sz="1200" dirty="0"/>
              <a:t>, BA, UI/UX. Đây là giai đoạn phát triển chính, ưu tiên lập trình tính năng, xử lý nghiệp vụ và hoàn thiện giao diện người dùng. Tuần 4 là thời điểm cao nhất về nguồn lực.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vi-VN" sz="1200" dirty="0"/>
              <a:t>Tuần 7–8 (Kết thúc): Bắt đầu giải phóng nguồn lực. PM đảm nhận việc nghiệm thu, kiểm tra chất lượng và bàn giao sản phẩm cuối cùng cho khách hàng.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5BA58-44C1-B93B-4C98-4560403A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33" y="358688"/>
            <a:ext cx="5854009" cy="28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5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508600" y="3163350"/>
            <a:ext cx="47492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LÝ TRUYỀN THÔNG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sp>
        <p:nvSpPr>
          <p:cNvPr id="157" name="Google Shape;157;p31"/>
          <p:cNvSpPr txBox="1">
            <a:spLocks noGrp="1"/>
          </p:cNvSpPr>
          <p:nvPr>
            <p:ph type="title" idx="2"/>
          </p:nvPr>
        </p:nvSpPr>
        <p:spPr>
          <a:xfrm>
            <a:off x="437825" y="460350"/>
            <a:ext cx="1332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158" name="Google Shape;158;p31" title="silhouette-person-city (1)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8955" r="6075" b="852"/>
          <a:stretch/>
        </p:blipFill>
        <p:spPr>
          <a:xfrm>
            <a:off x="6214025" y="151774"/>
            <a:ext cx="2760600" cy="4839951"/>
          </a:xfrm>
          <a:prstGeom prst="rect">
            <a:avLst/>
          </a:prstGeom>
        </p:spPr>
      </p:pic>
      <p:cxnSp>
        <p:nvCxnSpPr>
          <p:cNvPr id="159" name="Google Shape;159;p31"/>
          <p:cNvCxnSpPr/>
          <p:nvPr/>
        </p:nvCxnSpPr>
        <p:spPr>
          <a:xfrm>
            <a:off x="684225" y="995150"/>
            <a:ext cx="0" cy="23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88709F-9FB6-290D-2E17-1F5AD0AAF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09790"/>
              </p:ext>
            </p:extLst>
          </p:nvPr>
        </p:nvGraphicFramePr>
        <p:xfrm>
          <a:off x="242455" y="720148"/>
          <a:ext cx="8659089" cy="3678670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1863436">
                  <a:extLst>
                    <a:ext uri="{9D8B030D-6E8A-4147-A177-3AD203B41FA5}">
                      <a16:colId xmlns:a16="http://schemas.microsoft.com/office/drawing/2014/main" val="32682102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762735187"/>
                    </a:ext>
                  </a:extLst>
                </a:gridCol>
                <a:gridCol w="3525980">
                  <a:extLst>
                    <a:ext uri="{9D8B030D-6E8A-4147-A177-3AD203B41FA5}">
                      <a16:colId xmlns:a16="http://schemas.microsoft.com/office/drawing/2014/main" val="3249597074"/>
                    </a:ext>
                  </a:extLst>
                </a:gridCol>
              </a:tblGrid>
              <a:tr h="49048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Tiêu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chí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Kết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quả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ghi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nhận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Ý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nghĩa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239657249"/>
                  </a:ext>
                </a:extLst>
              </a:tr>
              <a:tr h="106272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Giảm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tải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trao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đổi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Giảm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70%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tin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nhắn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lặp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lại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dirty="0">
                          <a:solidFill>
                            <a:srgbClr val="1F1F1F"/>
                          </a:solidFill>
                          <a:effectLst/>
                        </a:rPr>
                        <a:t>Nhờ dùng Trello/Slack đồng bộ thay vì chat thủ công rườm rà.</a:t>
                      </a:r>
                      <a:endParaRPr lang="vi-VN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995932574"/>
                  </a:ext>
                </a:extLst>
              </a:tr>
              <a:tr h="134884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Tốc độ xử lý lỗi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Khắc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phục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sự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cố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trong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24 </a:t>
                      </a:r>
                      <a:r>
                        <a:rPr lang="en-US" b="1" dirty="0" err="1">
                          <a:solidFill>
                            <a:srgbClr val="1F1F1F"/>
                          </a:solidFill>
                          <a:effectLst/>
                        </a:rPr>
                        <a:t>giờ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dirty="0">
                          <a:solidFill>
                            <a:srgbClr val="1F1F1F"/>
                          </a:solidFill>
                          <a:effectLst/>
                        </a:rPr>
                        <a:t>Ví dụ: Lỗi tính toán tổng chi tiêu được phát hiện và fix ngay trong ngày nhờ quy trình báo lỗi rõ ràng.</a:t>
                      </a:r>
                      <a:endParaRPr lang="vi-VN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584356555"/>
                  </a:ext>
                </a:extLst>
              </a:tr>
              <a:tr h="77660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</a:rPr>
                        <a:t>Cải tiến báo cáo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Chuyển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từ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văn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bản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sang </a:t>
                      </a: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</a:rPr>
                        <a:t>Dashboard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 err="1">
                          <a:solidFill>
                            <a:srgbClr val="1F1F1F"/>
                          </a:solidFill>
                          <a:effectLst/>
                        </a:rPr>
                        <a:t>Nắm</a:t>
                      </a: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vi-VN" dirty="0">
                          <a:solidFill>
                            <a:srgbClr val="1F1F1F"/>
                          </a:solidFill>
                          <a:effectLst/>
                        </a:rPr>
                        <a:t>bắt tiến độ nhanh hơn, tiết kiệm thời gian họp.</a:t>
                      </a:r>
                      <a:endParaRPr lang="vi-VN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4400227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0DDF33F8-BF11-A519-953A-4DFB3982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5">
            <a:extLst>
              <a:ext uri="{FF2B5EF4-FFF2-40B4-BE49-F238E27FC236}">
                <a16:creationId xmlns:a16="http://schemas.microsoft.com/office/drawing/2014/main" id="{1F401D56-6CDA-EB87-9C0B-66FF0136F8D2}"/>
              </a:ext>
            </a:extLst>
          </p:cNvPr>
          <p:cNvCxnSpPr/>
          <p:nvPr/>
        </p:nvCxnSpPr>
        <p:spPr>
          <a:xfrm rot="10800000">
            <a:off x="644740" y="4652134"/>
            <a:ext cx="42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5">
            <a:extLst>
              <a:ext uri="{FF2B5EF4-FFF2-40B4-BE49-F238E27FC236}">
                <a16:creationId xmlns:a16="http://schemas.microsoft.com/office/drawing/2014/main" id="{FEDDF281-7760-0EA1-4B5A-373223EA218A}"/>
              </a:ext>
            </a:extLst>
          </p:cNvPr>
          <p:cNvCxnSpPr/>
          <p:nvPr/>
        </p:nvCxnSpPr>
        <p:spPr>
          <a:xfrm rot="10800000">
            <a:off x="644740" y="785121"/>
            <a:ext cx="714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57;p31">
            <a:extLst>
              <a:ext uri="{FF2B5EF4-FFF2-40B4-BE49-F238E27FC236}">
                <a16:creationId xmlns:a16="http://schemas.microsoft.com/office/drawing/2014/main" id="{58AB3881-5DCB-5862-315C-F2CAF9481E7D}"/>
              </a:ext>
            </a:extLst>
          </p:cNvPr>
          <p:cNvSpPr txBox="1">
            <a:spLocks/>
          </p:cNvSpPr>
          <p:nvPr/>
        </p:nvSpPr>
        <p:spPr>
          <a:xfrm>
            <a:off x="7785940" y="374075"/>
            <a:ext cx="970133" cy="759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000" dirty="0"/>
              <a:t>09</a:t>
            </a:r>
          </a:p>
        </p:txBody>
      </p:sp>
      <p:sp>
        <p:nvSpPr>
          <p:cNvPr id="5" name="Google Shape;156;p31">
            <a:extLst>
              <a:ext uri="{FF2B5EF4-FFF2-40B4-BE49-F238E27FC236}">
                <a16:creationId xmlns:a16="http://schemas.microsoft.com/office/drawing/2014/main" id="{32DA3FE4-A1B7-7F40-C683-4381C148B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6200" y="1368981"/>
            <a:ext cx="4024243" cy="237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LÍ </a:t>
            </a:r>
            <a:b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</a:b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RỦI RO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F61D8-F63B-69C0-D4CD-76AA0B5E3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644739" y="1196167"/>
            <a:ext cx="3657097" cy="315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72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01F62DFA-539C-2A9B-618D-3BA675F6D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4">
            <a:extLst>
              <a:ext uri="{FF2B5EF4-FFF2-40B4-BE49-F238E27FC236}">
                <a16:creationId xmlns:a16="http://schemas.microsoft.com/office/drawing/2014/main" id="{ADFE56E9-2E45-42E1-53D3-D3E3FC56F0CF}"/>
              </a:ext>
            </a:extLst>
          </p:cNvPr>
          <p:cNvCxnSpPr/>
          <p:nvPr/>
        </p:nvCxnSpPr>
        <p:spPr>
          <a:xfrm>
            <a:off x="557100" y="678600"/>
            <a:ext cx="80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24">
            <a:extLst>
              <a:ext uri="{FF2B5EF4-FFF2-40B4-BE49-F238E27FC236}">
                <a16:creationId xmlns:a16="http://schemas.microsoft.com/office/drawing/2014/main" id="{E93DBC17-8705-739D-D14B-12683B4803A3}"/>
              </a:ext>
            </a:extLst>
          </p:cNvPr>
          <p:cNvSpPr txBox="1"/>
          <p:nvPr/>
        </p:nvSpPr>
        <p:spPr>
          <a:xfrm>
            <a:off x="8028225" y="346050"/>
            <a:ext cx="652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2025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101;p24">
            <a:extLst>
              <a:ext uri="{FF2B5EF4-FFF2-40B4-BE49-F238E27FC236}">
                <a16:creationId xmlns:a16="http://schemas.microsoft.com/office/drawing/2014/main" id="{C958A49B-4785-5048-AFDE-ECC4DBB60216}"/>
              </a:ext>
            </a:extLst>
          </p:cNvPr>
          <p:cNvSpPr txBox="1"/>
          <p:nvPr/>
        </p:nvSpPr>
        <p:spPr>
          <a:xfrm>
            <a:off x="557100" y="346050"/>
            <a:ext cx="652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NHÓM 7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F36D1F-D231-C11E-8DA9-BE2ACF39B33D}"/>
              </a:ext>
            </a:extLst>
          </p:cNvPr>
          <p:cNvGrpSpPr/>
          <p:nvPr/>
        </p:nvGrpSpPr>
        <p:grpSpPr>
          <a:xfrm>
            <a:off x="4504585" y="3329242"/>
            <a:ext cx="2107142" cy="703531"/>
            <a:chOff x="4906361" y="2663566"/>
            <a:chExt cx="2107142" cy="703531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18" name="Полилиния: фигура 80">
              <a:extLst>
                <a:ext uri="{FF2B5EF4-FFF2-40B4-BE49-F238E27FC236}">
                  <a16:creationId xmlns:a16="http://schemas.microsoft.com/office/drawing/2014/main" id="{3483B60B-AFF5-DD68-DC9D-9213562F22E4}"/>
                </a:ext>
              </a:extLst>
            </p:cNvPr>
            <p:cNvSpPr/>
            <p:nvPr/>
          </p:nvSpPr>
          <p:spPr>
            <a:xfrm>
              <a:off x="4906361" y="2663566"/>
              <a:ext cx="2107142" cy="703531"/>
            </a:xfrm>
            <a:prstGeom prst="round2SameRect">
              <a:avLst>
                <a:gd name="adj1" fmla="val 0"/>
                <a:gd name="adj2" fmla="val 31679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999C0B-52C6-59ED-FD44-90955FC4AA1F}"/>
                </a:ext>
              </a:extLst>
            </p:cNvPr>
            <p:cNvSpPr txBox="1"/>
            <p:nvPr/>
          </p:nvSpPr>
          <p:spPr>
            <a:xfrm>
              <a:off x="4906361" y="2752819"/>
              <a:ext cx="210714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Trần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 Quốc Khánh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8A2E86-90D1-8F8A-A4E1-9A1DD2580FA3}"/>
                </a:ext>
              </a:extLst>
            </p:cNvPr>
            <p:cNvSpPr txBox="1"/>
            <p:nvPr/>
          </p:nvSpPr>
          <p:spPr>
            <a:xfrm>
              <a:off x="5250257" y="3055185"/>
              <a:ext cx="153429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 Light" panose="02000503000000020004" pitchFamily="2" charset="0"/>
                  <a:ea typeface="Inter Light" panose="02000503000000020004" pitchFamily="2" charset="0"/>
                  <a:cs typeface="Open Sans" panose="020B0606030504020204" pitchFamily="34" charset="0"/>
                </a:rPr>
                <a:t>080205006945</a:t>
              </a:r>
              <a:endParaRPr kumimoji="0" lang="ru-RU" sz="10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57DA83-3322-3D39-7BC3-9097AE0ECCEC}"/>
              </a:ext>
            </a:extLst>
          </p:cNvPr>
          <p:cNvGrpSpPr/>
          <p:nvPr/>
        </p:nvGrpSpPr>
        <p:grpSpPr>
          <a:xfrm>
            <a:off x="6664228" y="3329241"/>
            <a:ext cx="2107142" cy="703531"/>
            <a:chOff x="4906361" y="2663566"/>
            <a:chExt cx="2107142" cy="703531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22" name="Полилиния: фигура 80">
              <a:extLst>
                <a:ext uri="{FF2B5EF4-FFF2-40B4-BE49-F238E27FC236}">
                  <a16:creationId xmlns:a16="http://schemas.microsoft.com/office/drawing/2014/main" id="{E19BDCF7-C38C-26D2-8E8B-0C78D47BDB39}"/>
                </a:ext>
              </a:extLst>
            </p:cNvPr>
            <p:cNvSpPr/>
            <p:nvPr/>
          </p:nvSpPr>
          <p:spPr>
            <a:xfrm>
              <a:off x="4906361" y="2663566"/>
              <a:ext cx="2107142" cy="703531"/>
            </a:xfrm>
            <a:prstGeom prst="round2SameRect">
              <a:avLst>
                <a:gd name="adj1" fmla="val 0"/>
                <a:gd name="adj2" fmla="val 31679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5870B5-0E03-C69F-D802-70C7FFC50BA3}"/>
                </a:ext>
              </a:extLst>
            </p:cNvPr>
            <p:cNvSpPr txBox="1"/>
            <p:nvPr/>
          </p:nvSpPr>
          <p:spPr>
            <a:xfrm>
              <a:off x="4906361" y="2752819"/>
              <a:ext cx="210714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Nguyễn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Tấn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 Tài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D5DB06-CA33-1578-7330-1EA1874B4F76}"/>
                </a:ext>
              </a:extLst>
            </p:cNvPr>
            <p:cNvSpPr txBox="1"/>
            <p:nvPr/>
          </p:nvSpPr>
          <p:spPr>
            <a:xfrm>
              <a:off x="5250257" y="3055185"/>
              <a:ext cx="1503415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 Light" panose="02000503000000020004" pitchFamily="2" charset="0"/>
                  <a:ea typeface="Inter Light" panose="02000503000000020004" pitchFamily="2" charset="0"/>
                  <a:cs typeface="Open Sans" panose="020B0606030504020204" pitchFamily="34" charset="0"/>
                </a:rPr>
                <a:t>080205004531</a:t>
              </a:r>
              <a:endParaRPr kumimoji="0" lang="ru-RU" sz="10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21747D-D487-4325-B8B9-22C4F0684031}"/>
              </a:ext>
            </a:extLst>
          </p:cNvPr>
          <p:cNvSpPr txBox="1"/>
          <p:nvPr/>
        </p:nvSpPr>
        <p:spPr>
          <a:xfrm>
            <a:off x="557100" y="1018709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THÀNH VIÊN NHÓM 7 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DDFC1-47E9-E459-EF37-18B15B22C3D5}"/>
              </a:ext>
            </a:extLst>
          </p:cNvPr>
          <p:cNvGrpSpPr/>
          <p:nvPr/>
        </p:nvGrpSpPr>
        <p:grpSpPr>
          <a:xfrm>
            <a:off x="440213" y="3329242"/>
            <a:ext cx="2107142" cy="703531"/>
            <a:chOff x="4906361" y="2663566"/>
            <a:chExt cx="2107142" cy="703531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27" name="Полилиния: фигура 80">
              <a:extLst>
                <a:ext uri="{FF2B5EF4-FFF2-40B4-BE49-F238E27FC236}">
                  <a16:creationId xmlns:a16="http://schemas.microsoft.com/office/drawing/2014/main" id="{44D4E8AD-BA92-CFA1-785A-4C5BB428168B}"/>
                </a:ext>
              </a:extLst>
            </p:cNvPr>
            <p:cNvSpPr/>
            <p:nvPr/>
          </p:nvSpPr>
          <p:spPr>
            <a:xfrm>
              <a:off x="4906361" y="2663566"/>
              <a:ext cx="2107142" cy="703531"/>
            </a:xfrm>
            <a:prstGeom prst="round2SameRect">
              <a:avLst>
                <a:gd name="adj1" fmla="val 0"/>
                <a:gd name="adj2" fmla="val 31679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3BF20A-33FF-D422-3AC6-F06159B8F044}"/>
                </a:ext>
              </a:extLst>
            </p:cNvPr>
            <p:cNvSpPr txBox="1"/>
            <p:nvPr/>
          </p:nvSpPr>
          <p:spPr>
            <a:xfrm>
              <a:off x="4906361" y="2752819"/>
              <a:ext cx="210714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Lê Hùng Anh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971344-8597-D9D7-B3C8-6434F1171625}"/>
                </a:ext>
              </a:extLst>
            </p:cNvPr>
            <p:cNvSpPr txBox="1"/>
            <p:nvPr/>
          </p:nvSpPr>
          <p:spPr>
            <a:xfrm>
              <a:off x="5250257" y="3055185"/>
              <a:ext cx="148179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 Light" panose="02000503000000020004" pitchFamily="2" charset="0"/>
                  <a:ea typeface="Inter Light" panose="02000503000000020004" pitchFamily="2" charset="0"/>
                  <a:cs typeface="Open Sans" panose="020B0606030504020204" pitchFamily="34" charset="0"/>
                </a:rPr>
                <a:t>080205014386</a:t>
              </a:r>
              <a:endParaRPr kumimoji="0" lang="ru-RU" sz="10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CADE45-7496-E6EC-17CD-158CFADC459F}"/>
              </a:ext>
            </a:extLst>
          </p:cNvPr>
          <p:cNvGrpSpPr/>
          <p:nvPr/>
        </p:nvGrpSpPr>
        <p:grpSpPr>
          <a:xfrm>
            <a:off x="2372589" y="3329242"/>
            <a:ext cx="2107142" cy="703531"/>
            <a:chOff x="4906361" y="2663566"/>
            <a:chExt cx="2107142" cy="703531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31" name="Полилиния: фигура 80">
              <a:extLst>
                <a:ext uri="{FF2B5EF4-FFF2-40B4-BE49-F238E27FC236}">
                  <a16:creationId xmlns:a16="http://schemas.microsoft.com/office/drawing/2014/main" id="{719E714A-1653-6E53-0549-9A8E9F6C5748}"/>
                </a:ext>
              </a:extLst>
            </p:cNvPr>
            <p:cNvSpPr/>
            <p:nvPr/>
          </p:nvSpPr>
          <p:spPr>
            <a:xfrm>
              <a:off x="4906361" y="2663566"/>
              <a:ext cx="2107142" cy="703531"/>
            </a:xfrm>
            <a:prstGeom prst="round2SameRect">
              <a:avLst>
                <a:gd name="adj1" fmla="val 0"/>
                <a:gd name="adj2" fmla="val 31679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A2F3BE-BD4F-7D24-3A59-10AF79494A8C}"/>
                </a:ext>
              </a:extLst>
            </p:cNvPr>
            <p:cNvSpPr txBox="1"/>
            <p:nvPr/>
          </p:nvSpPr>
          <p:spPr>
            <a:xfrm>
              <a:off x="4906361" y="2752819"/>
              <a:ext cx="210714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Võ Đặng Vũ Phong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2BD43C-99D1-1DA8-C028-F1F8C0F1A60A}"/>
                </a:ext>
              </a:extLst>
            </p:cNvPr>
            <p:cNvSpPr txBox="1"/>
            <p:nvPr/>
          </p:nvSpPr>
          <p:spPr>
            <a:xfrm>
              <a:off x="5250258" y="3055185"/>
              <a:ext cx="148179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 Light" panose="02000503000000020004" pitchFamily="2" charset="0"/>
                  <a:ea typeface="Inter Light" panose="02000503000000020004" pitchFamily="2" charset="0"/>
                  <a:cs typeface="Open Sans" panose="020B0606030504020204" pitchFamily="34" charset="0"/>
                </a:rPr>
                <a:t>080205000766</a:t>
              </a:r>
              <a:endParaRPr kumimoji="0" lang="ru-RU" sz="10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9286E5-4F7E-BF92-872F-059FA14A4F18}"/>
              </a:ext>
            </a:extLst>
          </p:cNvPr>
          <p:cNvGrpSpPr/>
          <p:nvPr/>
        </p:nvGrpSpPr>
        <p:grpSpPr>
          <a:xfrm>
            <a:off x="4397905" y="1943593"/>
            <a:ext cx="2107142" cy="703531"/>
            <a:chOff x="4906361" y="2663566"/>
            <a:chExt cx="2107142" cy="703531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35" name="Полилиния: фигура 80">
              <a:extLst>
                <a:ext uri="{FF2B5EF4-FFF2-40B4-BE49-F238E27FC236}">
                  <a16:creationId xmlns:a16="http://schemas.microsoft.com/office/drawing/2014/main" id="{9897FA90-2AE6-1259-D68D-389C161C0879}"/>
                </a:ext>
              </a:extLst>
            </p:cNvPr>
            <p:cNvSpPr/>
            <p:nvPr/>
          </p:nvSpPr>
          <p:spPr>
            <a:xfrm>
              <a:off x="4906361" y="2663566"/>
              <a:ext cx="2107142" cy="703531"/>
            </a:xfrm>
            <a:prstGeom prst="round2SameRect">
              <a:avLst>
                <a:gd name="adj1" fmla="val 0"/>
                <a:gd name="adj2" fmla="val 31679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7EC8B2-5C39-2629-FA6C-3B1617C68F8B}"/>
                </a:ext>
              </a:extLst>
            </p:cNvPr>
            <p:cNvSpPr txBox="1"/>
            <p:nvPr/>
          </p:nvSpPr>
          <p:spPr>
            <a:xfrm>
              <a:off x="4906361" y="2752819"/>
              <a:ext cx="210714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Lê Minh Hữu Luân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1DF87F-227A-EB45-6E75-D6E643066846}"/>
                </a:ext>
              </a:extLst>
            </p:cNvPr>
            <p:cNvSpPr txBox="1"/>
            <p:nvPr/>
          </p:nvSpPr>
          <p:spPr>
            <a:xfrm>
              <a:off x="5170667" y="3055184"/>
              <a:ext cx="1578529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 Light" panose="02000503000000020004" pitchFamily="2" charset="0"/>
                  <a:ea typeface="Inter Light" panose="02000503000000020004" pitchFamily="2" charset="0"/>
                  <a:cs typeface="Open Sans" panose="020B0606030504020204" pitchFamily="34" charset="0"/>
                </a:rPr>
                <a:t> 080205009301</a:t>
              </a:r>
              <a:endParaRPr kumimoji="0" lang="ru-RU" sz="10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542F0F-D620-4C12-25BF-0F98FB75B9D1}"/>
              </a:ext>
            </a:extLst>
          </p:cNvPr>
          <p:cNvGrpSpPr/>
          <p:nvPr/>
        </p:nvGrpSpPr>
        <p:grpSpPr>
          <a:xfrm>
            <a:off x="6557548" y="1943592"/>
            <a:ext cx="2107142" cy="703531"/>
            <a:chOff x="4906361" y="2663566"/>
            <a:chExt cx="2107142" cy="703531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39" name="Полилиния: фигура 80">
              <a:extLst>
                <a:ext uri="{FF2B5EF4-FFF2-40B4-BE49-F238E27FC236}">
                  <a16:creationId xmlns:a16="http://schemas.microsoft.com/office/drawing/2014/main" id="{9A1D9629-B36C-DAEB-B8AE-CCE33610415A}"/>
                </a:ext>
              </a:extLst>
            </p:cNvPr>
            <p:cNvSpPr/>
            <p:nvPr/>
          </p:nvSpPr>
          <p:spPr>
            <a:xfrm>
              <a:off x="4906361" y="2663566"/>
              <a:ext cx="2107142" cy="703531"/>
            </a:xfrm>
            <a:prstGeom prst="round2SameRect">
              <a:avLst>
                <a:gd name="adj1" fmla="val 0"/>
                <a:gd name="adj2" fmla="val 31679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7651B8-CB54-D494-35B0-0801C751B49F}"/>
                </a:ext>
              </a:extLst>
            </p:cNvPr>
            <p:cNvSpPr txBox="1"/>
            <p:nvPr/>
          </p:nvSpPr>
          <p:spPr>
            <a:xfrm>
              <a:off x="4906361" y="2752819"/>
              <a:ext cx="210714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Nguyễn Hoàng Chương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38ED00-9BEF-42C6-8209-B4CB33B3414E}"/>
                </a:ext>
              </a:extLst>
            </p:cNvPr>
            <p:cNvSpPr txBox="1"/>
            <p:nvPr/>
          </p:nvSpPr>
          <p:spPr>
            <a:xfrm>
              <a:off x="5250258" y="3055185"/>
              <a:ext cx="1523792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 Light" panose="02000503000000020004" pitchFamily="2" charset="0"/>
                  <a:ea typeface="Inter Light" panose="02000503000000020004" pitchFamily="2" charset="0"/>
                  <a:cs typeface="Open Sans" panose="020B0606030504020204" pitchFamily="34" charset="0"/>
                </a:rPr>
                <a:t>080205004717</a:t>
              </a:r>
              <a:endParaRPr kumimoji="0" lang="ru-RU" sz="10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C51A87-2CAC-FBA8-72E5-A1805CF53256}"/>
              </a:ext>
            </a:extLst>
          </p:cNvPr>
          <p:cNvGrpSpPr/>
          <p:nvPr/>
        </p:nvGrpSpPr>
        <p:grpSpPr>
          <a:xfrm>
            <a:off x="2265909" y="1943593"/>
            <a:ext cx="2107142" cy="703531"/>
            <a:chOff x="4906361" y="2663566"/>
            <a:chExt cx="2107142" cy="703531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43" name="Полилиния: фигура 80">
              <a:extLst>
                <a:ext uri="{FF2B5EF4-FFF2-40B4-BE49-F238E27FC236}">
                  <a16:creationId xmlns:a16="http://schemas.microsoft.com/office/drawing/2014/main" id="{99978C2F-1E27-C5B4-4FDD-512401E68B1D}"/>
                </a:ext>
              </a:extLst>
            </p:cNvPr>
            <p:cNvSpPr/>
            <p:nvPr/>
          </p:nvSpPr>
          <p:spPr>
            <a:xfrm>
              <a:off x="4906361" y="2663566"/>
              <a:ext cx="2107142" cy="703531"/>
            </a:xfrm>
            <a:prstGeom prst="round2SameRect">
              <a:avLst>
                <a:gd name="adj1" fmla="val 0"/>
                <a:gd name="adj2" fmla="val 31679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89FE33-1916-90B6-E5CA-2AFB0B62AECF}"/>
                </a:ext>
              </a:extLst>
            </p:cNvPr>
            <p:cNvSpPr txBox="1"/>
            <p:nvPr/>
          </p:nvSpPr>
          <p:spPr>
            <a:xfrm>
              <a:off x="4906361" y="2752819"/>
              <a:ext cx="210714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Open Sans" panose="020B0606030504020204" pitchFamily="34" charset="0"/>
                </a:rPr>
                <a:t>Lê Nguyễn Duy Cường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1E4CCE-12B8-8CF7-568F-08B0D0C4CB15}"/>
                </a:ext>
              </a:extLst>
            </p:cNvPr>
            <p:cNvSpPr txBox="1"/>
            <p:nvPr/>
          </p:nvSpPr>
          <p:spPr>
            <a:xfrm>
              <a:off x="5250258" y="3055185"/>
              <a:ext cx="152602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60953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30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Inter Light" panose="02000503000000020004" pitchFamily="2" charset="0"/>
                  <a:ea typeface="Inter Light" panose="02000503000000020004" pitchFamily="2" charset="0"/>
                  <a:cs typeface="Open Sans" panose="020B0606030504020204" pitchFamily="34" charset="0"/>
                </a:rPr>
                <a:t>080205008616</a:t>
              </a:r>
              <a:endParaRPr kumimoji="0" lang="ru-RU" sz="10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31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05D94C-1501-9E5A-A5B2-51BD7F765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04680"/>
              </p:ext>
            </p:extLst>
          </p:nvPr>
        </p:nvGraphicFramePr>
        <p:xfrm>
          <a:off x="844200" y="1028526"/>
          <a:ext cx="7455595" cy="3473287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313579">
                  <a:extLst>
                    <a:ext uri="{9D8B030D-6E8A-4147-A177-3AD203B41FA5}">
                      <a16:colId xmlns:a16="http://schemas.microsoft.com/office/drawing/2014/main" val="2852685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38471415"/>
                    </a:ext>
                  </a:extLst>
                </a:gridCol>
                <a:gridCol w="1565563">
                  <a:extLst>
                    <a:ext uri="{9D8B030D-6E8A-4147-A177-3AD203B41FA5}">
                      <a16:colId xmlns:a16="http://schemas.microsoft.com/office/drawing/2014/main" val="1448310888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val="205064102"/>
                    </a:ext>
                  </a:extLst>
                </a:gridCol>
                <a:gridCol w="3380507">
                  <a:extLst>
                    <a:ext uri="{9D8B030D-6E8A-4147-A177-3AD203B41FA5}">
                      <a16:colId xmlns:a16="http://schemas.microsoft.com/office/drawing/2014/main" val="4164276142"/>
                    </a:ext>
                  </a:extLst>
                </a:gridCol>
              </a:tblGrid>
              <a:tr h="33632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Mã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Rủi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ro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Trọng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yếu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vi-VN" sz="1000" b="1" dirty="0">
                          <a:solidFill>
                            <a:srgbClr val="1F1F1F"/>
                          </a:solidFill>
                          <a:effectLst/>
                        </a:rPr>
                        <a:t>Tác động Định lượng (Dự báo)</a:t>
                      </a:r>
                      <a:endParaRPr lang="vi-VN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vi-VN" sz="1000" b="1" dirty="0">
                          <a:solidFill>
                            <a:srgbClr val="1F1F1F"/>
                          </a:solidFill>
                          <a:effectLst/>
                        </a:rPr>
                        <a:t>Chiến lược</a:t>
                      </a:r>
                      <a:endParaRPr lang="vi-VN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Hành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động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Ứng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phó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Cụ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thể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extLst>
                  <a:ext uri="{0D108BD9-81ED-4DB2-BD59-A6C34878D82A}">
                    <a16:rowId xmlns:a16="http://schemas.microsoft.com/office/drawing/2014/main" val="857606878"/>
                  </a:ext>
                </a:extLst>
              </a:tr>
              <a:tr h="83194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R1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Trễ tiến độ lập trình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Trễ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kỳ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vọng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: 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~8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ngày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</a:endParaRPr>
                    </a:p>
                    <a:p>
                      <a:pPr rtl="0">
                        <a:buNone/>
                      </a:pPr>
                      <a:b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</a:br>
                      <a:endParaRPr lang="en-US" sz="1000" dirty="0">
                        <a:solidFill>
                          <a:srgbClr val="1F1F1F"/>
                        </a:solidFill>
                        <a:effectLst/>
                      </a:endParaRPr>
                    </a:p>
                    <a:p>
                      <a:pPr rtl="0">
                        <a:buNone/>
                      </a:pP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Thiệt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hại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: 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20tr VNĐ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Giảm thiểu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Áp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dụng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Agile/Scrum (Sprint 2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tuần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),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theo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dõi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task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hàng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ngày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qua Jira.</a:t>
                      </a:r>
                      <a:endParaRPr lang="en-US" sz="10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extLst>
                  <a:ext uri="{0D108BD9-81ED-4DB2-BD59-A6C34878D82A}">
                    <a16:rowId xmlns:a16="http://schemas.microsoft.com/office/drawing/2014/main" val="119803581"/>
                  </a:ext>
                </a:extLst>
              </a:tr>
              <a:tr h="83194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R2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Lỗi bảo mật dữ liệu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000" dirty="0">
                          <a:solidFill>
                            <a:srgbClr val="1F1F1F"/>
                          </a:solidFill>
                          <a:effectLst/>
                        </a:rPr>
                        <a:t>Thiệt hại: </a:t>
                      </a:r>
                      <a:r>
                        <a:rPr lang="vi-VN" sz="1000" b="1" dirty="0">
                          <a:solidFill>
                            <a:srgbClr val="1F1F1F"/>
                          </a:solidFill>
                          <a:effectLst/>
                        </a:rPr>
                        <a:t>18tr VNĐ</a:t>
                      </a:r>
                      <a:endParaRPr lang="vi-VN" sz="1000" dirty="0">
                        <a:solidFill>
                          <a:srgbClr val="1F1F1F"/>
                        </a:solidFill>
                        <a:effectLst/>
                      </a:endParaRPr>
                    </a:p>
                    <a:p>
                      <a:pPr rtl="0">
                        <a:buNone/>
                      </a:pPr>
                      <a:br>
                        <a:rPr lang="vi-VN" sz="1000" dirty="0">
                          <a:solidFill>
                            <a:srgbClr val="1F1F1F"/>
                          </a:solidFill>
                          <a:effectLst/>
                        </a:rPr>
                      </a:br>
                      <a:endParaRPr lang="vi-VN" sz="1000" dirty="0">
                        <a:solidFill>
                          <a:srgbClr val="1F1F1F"/>
                        </a:solidFill>
                        <a:effectLst/>
                      </a:endParaRPr>
                    </a:p>
                    <a:p>
                      <a:pPr rtl="0">
                        <a:buNone/>
                      </a:pPr>
                      <a:r>
                        <a:rPr lang="vi-VN" sz="1000" dirty="0">
                          <a:solidFill>
                            <a:srgbClr val="1F1F1F"/>
                          </a:solidFill>
                          <a:effectLst/>
                        </a:rPr>
                        <a:t>Ảnh hưởng uy tín: Cao</a:t>
                      </a:r>
                      <a:endParaRPr lang="vi-VN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Phòng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tránh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Thiết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kế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Security by Design,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mã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hóa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dữ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liệu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(AES-256)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và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xác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OAuth2.</a:t>
                      </a:r>
                      <a:endParaRPr lang="en-US" sz="10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extLst>
                  <a:ext uri="{0D108BD9-81ED-4DB2-BD59-A6C34878D82A}">
                    <a16:rowId xmlns:a16="http://schemas.microsoft.com/office/drawing/2014/main" val="650098581"/>
                  </a:ext>
                </a:extLst>
              </a:tr>
              <a:tr h="83194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R4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Thay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đổi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yêu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cầu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Trễ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kỳ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vọng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: 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~6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ngày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</a:endParaRPr>
                    </a:p>
                    <a:p>
                      <a:pPr rtl="0">
                        <a:buNone/>
                      </a:pPr>
                      <a:b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</a:br>
                      <a:endParaRPr lang="en-US" sz="1000" dirty="0">
                        <a:solidFill>
                          <a:srgbClr val="1F1F1F"/>
                        </a:solidFill>
                        <a:effectLst/>
                      </a:endParaRPr>
                    </a:p>
                    <a:p>
                      <a:pPr rtl="0">
                        <a:buNone/>
                      </a:pP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Thiệt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hại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: 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16tr VNĐ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Kiểm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soát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000" b="0" dirty="0">
                          <a:solidFill>
                            <a:srgbClr val="1F1F1F"/>
                          </a:solidFill>
                          <a:effectLst/>
                        </a:rPr>
                        <a:t>Thiết lập quy trình Change Request (CR), đánh giá tác động trước khi phê duyệt.</a:t>
                      </a:r>
                      <a:endParaRPr lang="vi-VN" sz="10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extLst>
                  <a:ext uri="{0D108BD9-81ED-4DB2-BD59-A6C34878D82A}">
                    <a16:rowId xmlns:a16="http://schemas.microsoft.com/office/drawing/2014/main" val="27874302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</a:rPr>
                        <a:t>R3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Thiếu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hụt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kinh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phí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Thiệt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</a:rPr>
                        <a:t>hại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</a:rPr>
                        <a:t>: 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9tr VNĐ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Chấp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</a:rPr>
                        <a:t>nhận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Trích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lập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quỹ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dự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phòng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10-15%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ngân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sách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tổng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1F1F1F"/>
                          </a:solidFill>
                          <a:effectLst/>
                        </a:rPr>
                        <a:t>thể</a:t>
                      </a:r>
                      <a:r>
                        <a:rPr lang="en-US" sz="1000" b="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0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6379" marR="66379" marT="44253" marB="44253" anchor="ctr"/>
                </a:tc>
                <a:extLst>
                  <a:ext uri="{0D108BD9-81ED-4DB2-BD59-A6C34878D82A}">
                    <a16:rowId xmlns:a16="http://schemas.microsoft.com/office/drawing/2014/main" val="27473021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E87F54-7514-1AB0-40E6-541DBC2304AA}"/>
              </a:ext>
            </a:extLst>
          </p:cNvPr>
          <p:cNvSpPr txBox="1"/>
          <p:nvPr/>
        </p:nvSpPr>
        <p:spPr>
          <a:xfrm>
            <a:off x="1898027" y="241577"/>
            <a:ext cx="5347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PHÂN TÍCH &amp; ỨNG PHÓ RỦI RO TRỌNG YẾU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>
          <a:extLst>
            <a:ext uri="{FF2B5EF4-FFF2-40B4-BE49-F238E27FC236}">
              <a16:creationId xmlns:a16="http://schemas.microsoft.com/office/drawing/2014/main" id="{37FB8525-C2AF-E4FE-F947-ED24540D9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>
            <a:extLst>
              <a:ext uri="{FF2B5EF4-FFF2-40B4-BE49-F238E27FC236}">
                <a16:creationId xmlns:a16="http://schemas.microsoft.com/office/drawing/2014/main" id="{5B636621-5D56-B9AF-58CD-6BE48324A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891" y="1238413"/>
            <a:ext cx="5641659" cy="1014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LÝ MUA SẮM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sp>
        <p:nvSpPr>
          <p:cNvPr id="134" name="Google Shape;134;p28">
            <a:extLst>
              <a:ext uri="{FF2B5EF4-FFF2-40B4-BE49-F238E27FC236}">
                <a16:creationId xmlns:a16="http://schemas.microsoft.com/office/drawing/2014/main" id="{0B4A26ED-87ED-6DBA-839A-3D3E5079F3E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64025" y="424696"/>
            <a:ext cx="8598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cxnSp>
        <p:nvCxnSpPr>
          <p:cNvPr id="136" name="Google Shape;136;p28">
            <a:extLst>
              <a:ext uri="{FF2B5EF4-FFF2-40B4-BE49-F238E27FC236}">
                <a16:creationId xmlns:a16="http://schemas.microsoft.com/office/drawing/2014/main" id="{D62FF637-A6B2-1222-7FF3-18EAF9F18A65}"/>
              </a:ext>
            </a:extLst>
          </p:cNvPr>
          <p:cNvCxnSpPr/>
          <p:nvPr/>
        </p:nvCxnSpPr>
        <p:spPr>
          <a:xfrm>
            <a:off x="1217750" y="928581"/>
            <a:ext cx="729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113;p16">
            <a:extLst>
              <a:ext uri="{FF2B5EF4-FFF2-40B4-BE49-F238E27FC236}">
                <a16:creationId xmlns:a16="http://schemas.microsoft.com/office/drawing/2014/main" id="{607A1D8A-63F4-91D5-2B38-5649FFF3D744}"/>
              </a:ext>
            </a:extLst>
          </p:cNvPr>
          <p:cNvPicPr preferRelativeResize="0"/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64025" y="2421624"/>
            <a:ext cx="3406935" cy="22189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025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7">
          <a:extLst>
            <a:ext uri="{FF2B5EF4-FFF2-40B4-BE49-F238E27FC236}">
              <a16:creationId xmlns:a16="http://schemas.microsoft.com/office/drawing/2014/main" id="{F7715374-F92C-49F7-5644-07295BB4F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>
            <a:extLst>
              <a:ext uri="{FF2B5EF4-FFF2-40B4-BE49-F238E27FC236}">
                <a16:creationId xmlns:a16="http://schemas.microsoft.com/office/drawing/2014/main" id="{D1D70716-7EB6-2996-7EDC-AD9AD5651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940" y="387529"/>
            <a:ext cx="58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LÝ MUA SẮM &amp; TỐI ƯU CHI PHÍ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3D2A45-7745-F18C-440A-A88F432E3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90689"/>
              </p:ext>
            </p:extLst>
          </p:nvPr>
        </p:nvGraphicFramePr>
        <p:xfrm>
          <a:off x="720000" y="1269793"/>
          <a:ext cx="7704000" cy="2984914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1328448">
                  <a:extLst>
                    <a:ext uri="{9D8B030D-6E8A-4147-A177-3AD203B41FA5}">
                      <a16:colId xmlns:a16="http://schemas.microsoft.com/office/drawing/2014/main" val="3310257481"/>
                    </a:ext>
                  </a:extLst>
                </a:gridCol>
                <a:gridCol w="1089660">
                  <a:extLst>
                    <a:ext uri="{9D8B030D-6E8A-4147-A177-3AD203B41FA5}">
                      <a16:colId xmlns:a16="http://schemas.microsoft.com/office/drawing/2014/main" val="2069100377"/>
                    </a:ext>
                  </a:extLst>
                </a:gridCol>
                <a:gridCol w="1546860">
                  <a:extLst>
                    <a:ext uri="{9D8B030D-6E8A-4147-A177-3AD203B41FA5}">
                      <a16:colId xmlns:a16="http://schemas.microsoft.com/office/drawing/2014/main" val="1721005828"/>
                    </a:ext>
                  </a:extLst>
                </a:gridCol>
                <a:gridCol w="1684020">
                  <a:extLst>
                    <a:ext uri="{9D8B030D-6E8A-4147-A177-3AD203B41FA5}">
                      <a16:colId xmlns:a16="http://schemas.microsoft.com/office/drawing/2014/main" val="1599600625"/>
                    </a:ext>
                  </a:extLst>
                </a:gridCol>
                <a:gridCol w="2055012">
                  <a:extLst>
                    <a:ext uri="{9D8B030D-6E8A-4147-A177-3AD203B41FA5}">
                      <a16:colId xmlns:a16="http://schemas.microsoft.com/office/drawing/2014/main" val="3523512935"/>
                    </a:ext>
                  </a:extLst>
                </a:gridCol>
              </a:tblGrid>
              <a:tr h="437212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Hạng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mục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Mua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sắm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Quyết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định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(Make/Buy)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Nhà cung cấp được chọn</a:t>
                      </a:r>
                      <a:endParaRPr lang="vi-VN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Chi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phí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/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Gói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dịch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vụ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Lý do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chọn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extLst>
                  <a:ext uri="{0D108BD9-81ED-4DB2-BD59-A6C34878D82A}">
                    <a16:rowId xmlns:a16="http://schemas.microsoft.com/office/drawing/2014/main" val="2254774713"/>
                  </a:ext>
                </a:extLst>
              </a:tr>
              <a:tr h="55634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Database &amp; Auth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BUY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Supabase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/ Firebase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0 VNĐ (Free Tier)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Ổn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định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cao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tích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hợp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sẵn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xác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bảo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mật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extLst>
                  <a:ext uri="{0D108BD9-81ED-4DB2-BD59-A6C34878D82A}">
                    <a16:rowId xmlns:a16="http://schemas.microsoft.com/office/drawing/2014/main" val="1602427082"/>
                  </a:ext>
                </a:extLst>
              </a:tr>
              <a:tr h="55634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Hosting (Deploy)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BUY</a:t>
                      </a:r>
                      <a:endParaRPr lang="en-US" sz="1100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Vercel / Render</a:t>
                      </a:r>
                      <a:endParaRPr lang="en-US" sz="1100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100" b="0">
                          <a:solidFill>
                            <a:srgbClr val="1F1F1F"/>
                          </a:solidFill>
                          <a:effectLst/>
                        </a:rPr>
                        <a:t>0 VNĐ (Starter)</a:t>
                      </a:r>
                      <a:endParaRPr lang="en-US" sz="1100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Triển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khai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tự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động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từ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GitHub,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tốc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độ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nhanh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extLst>
                  <a:ext uri="{0D108BD9-81ED-4DB2-BD59-A6C34878D82A}">
                    <a16:rowId xmlns:a16="http://schemas.microsoft.com/office/drawing/2014/main" val="274099107"/>
                  </a:ext>
                </a:extLst>
              </a:tr>
              <a:tr h="7061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Email/OTP API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BUY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EmailJS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/ Resend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Pay-as-you-go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100" b="0" dirty="0">
                          <a:solidFill>
                            <a:srgbClr val="1F1F1F"/>
                          </a:solidFill>
                          <a:effectLst/>
                        </a:rPr>
                        <a:t>Chỉ trả tiền khi dùng, tiết kiệm hơn mua gói tháng.</a:t>
                      </a:r>
                      <a:endParaRPr lang="vi-VN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extLst>
                  <a:ext uri="{0D108BD9-81ED-4DB2-BD59-A6C34878D82A}">
                    <a16:rowId xmlns:a16="http://schemas.microsoft.com/office/drawing/2014/main" val="3737457507"/>
                  </a:ext>
                </a:extLst>
              </a:tr>
              <a:tr h="7061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UI Component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MAKE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(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Tự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phát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triển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0 VNĐ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Tiết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kiệm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chi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phí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mua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Template,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tùy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chỉnh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linh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hoạt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3512" marR="93512" marT="62341" marB="62341" anchor="ctr"/>
                </a:tc>
                <a:extLst>
                  <a:ext uri="{0D108BD9-81ED-4DB2-BD59-A6C34878D82A}">
                    <a16:rowId xmlns:a16="http://schemas.microsoft.com/office/drawing/2014/main" val="42332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E116623B-7E5B-7710-6321-24B08B88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35">
            <a:extLst>
              <a:ext uri="{FF2B5EF4-FFF2-40B4-BE49-F238E27FC236}">
                <a16:creationId xmlns:a16="http://schemas.microsoft.com/office/drawing/2014/main" id="{0CFB622F-6252-418D-E165-5809ADF84304}"/>
              </a:ext>
            </a:extLst>
          </p:cNvPr>
          <p:cNvCxnSpPr/>
          <p:nvPr/>
        </p:nvCxnSpPr>
        <p:spPr>
          <a:xfrm rot="10800000">
            <a:off x="644740" y="4652134"/>
            <a:ext cx="427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5">
            <a:extLst>
              <a:ext uri="{FF2B5EF4-FFF2-40B4-BE49-F238E27FC236}">
                <a16:creationId xmlns:a16="http://schemas.microsoft.com/office/drawing/2014/main" id="{8C4FD855-F96E-D754-6E2E-2618D2556C34}"/>
              </a:ext>
            </a:extLst>
          </p:cNvPr>
          <p:cNvCxnSpPr/>
          <p:nvPr/>
        </p:nvCxnSpPr>
        <p:spPr>
          <a:xfrm rot="10800000">
            <a:off x="644740" y="785121"/>
            <a:ext cx="714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57;p31">
            <a:extLst>
              <a:ext uri="{FF2B5EF4-FFF2-40B4-BE49-F238E27FC236}">
                <a16:creationId xmlns:a16="http://schemas.microsoft.com/office/drawing/2014/main" id="{578CBB83-658A-3C60-A4B6-F9A6C936F207}"/>
              </a:ext>
            </a:extLst>
          </p:cNvPr>
          <p:cNvSpPr txBox="1">
            <a:spLocks/>
          </p:cNvSpPr>
          <p:nvPr/>
        </p:nvSpPr>
        <p:spPr>
          <a:xfrm>
            <a:off x="7785940" y="374075"/>
            <a:ext cx="970133" cy="759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000" dirty="0"/>
              <a:t>11</a:t>
            </a:r>
          </a:p>
        </p:txBody>
      </p:sp>
      <p:sp>
        <p:nvSpPr>
          <p:cNvPr id="5" name="Google Shape;156;p31">
            <a:extLst>
              <a:ext uri="{FF2B5EF4-FFF2-40B4-BE49-F238E27FC236}">
                <a16:creationId xmlns:a16="http://schemas.microsoft.com/office/drawing/2014/main" id="{D1278179-0B8B-D301-DFAA-2BFCF4B68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6200" y="1368981"/>
            <a:ext cx="4024243" cy="2378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LÍ </a:t>
            </a:r>
            <a:b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</a:b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TÍCH HỢP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D5A95-136B-B363-CA8E-8C5DFB26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644739" y="1555320"/>
            <a:ext cx="3657097" cy="24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5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3C8FF19A-B0B6-5C5F-5A6F-27EA14DE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74B084-2B82-E97D-FA85-2E3F5A82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15165"/>
              </p:ext>
            </p:extLst>
          </p:nvPr>
        </p:nvGraphicFramePr>
        <p:xfrm>
          <a:off x="534432" y="780193"/>
          <a:ext cx="8075135" cy="1460088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721835">
                  <a:extLst>
                    <a:ext uri="{9D8B030D-6E8A-4147-A177-3AD203B41FA5}">
                      <a16:colId xmlns:a16="http://schemas.microsoft.com/office/drawing/2014/main" val="3839001472"/>
                    </a:ext>
                  </a:extLst>
                </a:gridCol>
                <a:gridCol w="2347993">
                  <a:extLst>
                    <a:ext uri="{9D8B030D-6E8A-4147-A177-3AD203B41FA5}">
                      <a16:colId xmlns:a16="http://schemas.microsoft.com/office/drawing/2014/main" val="3988423282"/>
                    </a:ext>
                  </a:extLst>
                </a:gridCol>
                <a:gridCol w="1850627">
                  <a:extLst>
                    <a:ext uri="{9D8B030D-6E8A-4147-A177-3AD203B41FA5}">
                      <a16:colId xmlns:a16="http://schemas.microsoft.com/office/drawing/2014/main" val="3452428256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3127019735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271881007"/>
                    </a:ext>
                  </a:extLst>
                </a:gridCol>
              </a:tblGrid>
              <a:tr h="42943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Mã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CR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</a:rPr>
                        <a:t>Nội dung Đề xuất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</a:rPr>
                        <a:t>Tác động Đánh giá (Phạm vi/Chi phí)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</a:rPr>
                        <a:t>Quyết định của CCB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Lý do / Kết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quả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674183355"/>
                  </a:ext>
                </a:extLst>
              </a:tr>
              <a:tr h="51532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</a:rPr>
                        <a:t>CR-01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Thêm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tính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năng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"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Cảnh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báo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hạn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mức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"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+4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ngày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/ +8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triệu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VNĐ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PHÊ DUYỆT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</a:rPr>
                        <a:t>Tăng giá trị cốt lõi, chấp nhận điều chỉnh baseline.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727000402"/>
                  </a:ext>
                </a:extLst>
              </a:tr>
              <a:tr h="51532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</a:rPr>
                        <a:t>CR-02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Thêm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tính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năng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"Báo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cáo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giọng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nói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"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+10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ngày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/ +25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triệu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VNĐ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TỪ CHỐI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900" dirty="0">
                          <a:solidFill>
                            <a:srgbClr val="1F1F1F"/>
                          </a:solidFill>
                          <a:effectLst/>
                        </a:rPr>
                        <a:t>Rủi ro kỹ thuật cao, vượt quá ngân sách.</a:t>
                      </a:r>
                      <a:endParaRPr lang="vi-VN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2552656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254962-000E-FB91-8612-DFDBBF6F9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340000"/>
              </p:ext>
            </p:extLst>
          </p:nvPr>
        </p:nvGraphicFramePr>
        <p:xfrm>
          <a:off x="534432" y="3129101"/>
          <a:ext cx="8075133" cy="1696473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2691711">
                  <a:extLst>
                    <a:ext uri="{9D8B030D-6E8A-4147-A177-3AD203B41FA5}">
                      <a16:colId xmlns:a16="http://schemas.microsoft.com/office/drawing/2014/main" val="2558222166"/>
                    </a:ext>
                  </a:extLst>
                </a:gridCol>
                <a:gridCol w="2691711">
                  <a:extLst>
                    <a:ext uri="{9D8B030D-6E8A-4147-A177-3AD203B41FA5}">
                      <a16:colId xmlns:a16="http://schemas.microsoft.com/office/drawing/2014/main" val="1809665019"/>
                    </a:ext>
                  </a:extLst>
                </a:gridCol>
                <a:gridCol w="2691711">
                  <a:extLst>
                    <a:ext uri="{9D8B030D-6E8A-4147-A177-3AD203B41FA5}">
                      <a16:colId xmlns:a16="http://schemas.microsoft.com/office/drawing/2014/main" val="3609163308"/>
                    </a:ext>
                  </a:extLst>
                </a:gridCol>
              </a:tblGrid>
              <a:tr h="27215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</a:rPr>
                        <a:t>Chỉ số Đánh giá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Giá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trị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/ Kết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quả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vi-VN" sz="900" b="1" dirty="0">
                          <a:solidFill>
                            <a:srgbClr val="1F1F1F"/>
                          </a:solidFill>
                          <a:effectLst/>
                        </a:rPr>
                        <a:t>Ý nghĩa Đầu tư</a:t>
                      </a:r>
                      <a:endParaRPr lang="vi-VN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192381306"/>
                  </a:ext>
                </a:extLst>
              </a:tr>
              <a:tr h="40107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900" b="1" dirty="0">
                          <a:solidFill>
                            <a:srgbClr val="1F1F1F"/>
                          </a:solidFill>
                          <a:effectLst/>
                        </a:rPr>
                        <a:t>Vốn đầu tư ban đầu </a:t>
                      </a:r>
                      <a:endParaRPr lang="vi-VN" sz="900" b="1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</a:rPr>
                        <a:t>69.300.000 VNĐ</a:t>
                      </a:r>
                      <a:endParaRPr lang="en-US" sz="9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Kiểm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soát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đúng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ngân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sách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phê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duyệt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ban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đầu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316941131"/>
                  </a:ext>
                </a:extLst>
              </a:tr>
              <a:tr h="2721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</a:rPr>
                        <a:t>Giá trị hiện tại ròng (NPV)</a:t>
                      </a:r>
                      <a:endParaRPr lang="en-US" sz="9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</a:rPr>
                        <a:t>+1.408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</a:rPr>
                        <a:t>tỷ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</a:rPr>
                        <a:t> VNĐ</a:t>
                      </a:r>
                      <a:endParaRPr lang="en-US" sz="9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Dự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án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sinh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lời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cao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trong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5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năm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(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lãi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suất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8%).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738779711"/>
                  </a:ext>
                </a:extLst>
              </a:tr>
              <a:tr h="2721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</a:rPr>
                        <a:t>Thời gian hoàn vốn</a:t>
                      </a:r>
                      <a:endParaRPr lang="en-US" sz="9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</a:rPr>
                        <a:t>~ 2,2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</a:rPr>
                        <a:t>tháng</a:t>
                      </a:r>
                      <a:endParaRPr lang="en-US" sz="9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Khả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năng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thu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hồi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vốn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cực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nhanh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78041087"/>
                  </a:ext>
                </a:extLst>
              </a:tr>
              <a:tr h="40107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Trạng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thái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Dự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rgbClr val="1F1F1F"/>
                          </a:solidFill>
                          <a:effectLst/>
                        </a:rPr>
                        <a:t>án</a:t>
                      </a:r>
                      <a:endParaRPr lang="en-US" sz="900" b="1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</a:rPr>
                        <a:t>Hoàn </a:t>
                      </a:r>
                      <a:r>
                        <a:rPr lang="en-US" sz="900" b="0" dirty="0" err="1">
                          <a:solidFill>
                            <a:srgbClr val="1F1F1F"/>
                          </a:solidFill>
                          <a:effectLst/>
                        </a:rPr>
                        <a:t>thành</a:t>
                      </a:r>
                      <a:r>
                        <a:rPr lang="en-US" sz="900" b="0" dirty="0">
                          <a:solidFill>
                            <a:srgbClr val="1F1F1F"/>
                          </a:solidFill>
                          <a:effectLst/>
                        </a:rPr>
                        <a:t> (Done)</a:t>
                      </a:r>
                      <a:endParaRPr lang="en-US" sz="9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Đã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bàn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giao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đầy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đủ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mã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nguồn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&amp;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tài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liệu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đúng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900" dirty="0" err="1">
                          <a:solidFill>
                            <a:srgbClr val="1F1F1F"/>
                          </a:solidFill>
                          <a:effectLst/>
                        </a:rPr>
                        <a:t>hạn</a:t>
                      </a:r>
                      <a:r>
                        <a:rPr lang="en-US" sz="9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840932051"/>
                  </a:ext>
                </a:extLst>
              </a:tr>
            </a:tbl>
          </a:graphicData>
        </a:graphic>
      </p:graphicFrame>
      <p:sp>
        <p:nvSpPr>
          <p:cNvPr id="6" name="Google Shape;218;p37">
            <a:extLst>
              <a:ext uri="{FF2B5EF4-FFF2-40B4-BE49-F238E27FC236}">
                <a16:creationId xmlns:a16="http://schemas.microsoft.com/office/drawing/2014/main" id="{8E7E1881-6804-DACB-E04D-42289C1C4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680" y="317926"/>
            <a:ext cx="3882480" cy="557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Minh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chứng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kiểm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soát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phạm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vi &amp; chi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phí</a:t>
            </a:r>
            <a:endParaRPr sz="1600"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sp>
        <p:nvSpPr>
          <p:cNvPr id="8" name="Google Shape;218;p37">
            <a:extLst>
              <a:ext uri="{FF2B5EF4-FFF2-40B4-BE49-F238E27FC236}">
                <a16:creationId xmlns:a16="http://schemas.microsoft.com/office/drawing/2014/main" id="{3DBDB015-1C92-6DC9-F3B2-462BFA30E7AB}"/>
              </a:ext>
            </a:extLst>
          </p:cNvPr>
          <p:cNvSpPr txBox="1">
            <a:spLocks/>
          </p:cNvSpPr>
          <p:nvPr/>
        </p:nvSpPr>
        <p:spPr>
          <a:xfrm>
            <a:off x="2634568" y="2624544"/>
            <a:ext cx="3874860" cy="55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unnel Display"/>
              <a:buNone/>
              <a:defRPr sz="25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9pPr>
          </a:lstStyle>
          <a:p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Tổng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kết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hiệu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tài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chính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và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dự</a:t>
            </a:r>
            <a:r>
              <a:rPr lang="en-US" sz="16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 </a:t>
            </a:r>
            <a:r>
              <a:rPr lang="en-US" sz="1600" b="1" dirty="0" err="1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án</a:t>
            </a:r>
            <a:endParaRPr lang="en-US" sz="1600"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96271322-CAD2-C055-9192-55D887DF4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>
            <a:extLst>
              <a:ext uri="{FF2B5EF4-FFF2-40B4-BE49-F238E27FC236}">
                <a16:creationId xmlns:a16="http://schemas.microsoft.com/office/drawing/2014/main" id="{54C6CDCF-767B-BF31-6F91-F5700DCA78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00" y="3163350"/>
            <a:ext cx="4749200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KẾT THÚC DỰ ÁN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sp>
        <p:nvSpPr>
          <p:cNvPr id="157" name="Google Shape;157;p31">
            <a:extLst>
              <a:ext uri="{FF2B5EF4-FFF2-40B4-BE49-F238E27FC236}">
                <a16:creationId xmlns:a16="http://schemas.microsoft.com/office/drawing/2014/main" id="{E61697B5-944B-8938-E273-7BC4D6B5C09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37825" y="460350"/>
            <a:ext cx="1332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pic>
        <p:nvPicPr>
          <p:cNvPr id="158" name="Google Shape;158;p31" title="silhouette-person-city (1).jpg">
            <a:extLst>
              <a:ext uri="{FF2B5EF4-FFF2-40B4-BE49-F238E27FC236}">
                <a16:creationId xmlns:a16="http://schemas.microsoft.com/office/drawing/2014/main" id="{9E72F4B0-308D-4E2E-1FA5-02D68F324314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8955" r="6075" b="852"/>
          <a:stretch/>
        </p:blipFill>
        <p:spPr>
          <a:xfrm>
            <a:off x="6214025" y="151774"/>
            <a:ext cx="2760600" cy="4839951"/>
          </a:xfrm>
          <a:prstGeom prst="rect">
            <a:avLst/>
          </a:prstGeom>
        </p:spPr>
      </p:pic>
      <p:cxnSp>
        <p:nvCxnSpPr>
          <p:cNvPr id="159" name="Google Shape;159;p31">
            <a:extLst>
              <a:ext uri="{FF2B5EF4-FFF2-40B4-BE49-F238E27FC236}">
                <a16:creationId xmlns:a16="http://schemas.microsoft.com/office/drawing/2014/main" id="{F93F5B4E-3305-D553-1D33-89E22E074D51}"/>
              </a:ext>
            </a:extLst>
          </p:cNvPr>
          <p:cNvCxnSpPr/>
          <p:nvPr/>
        </p:nvCxnSpPr>
        <p:spPr>
          <a:xfrm>
            <a:off x="684225" y="995150"/>
            <a:ext cx="0" cy="23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0579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2">
          <a:extLst>
            <a:ext uri="{FF2B5EF4-FFF2-40B4-BE49-F238E27FC236}">
              <a16:creationId xmlns:a16="http://schemas.microsoft.com/office/drawing/2014/main" id="{ABE5092D-4810-04D7-0855-36F22ED98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EA77E51-361C-4EAC-928F-7D87B315E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96688"/>
              </p:ext>
            </p:extLst>
          </p:nvPr>
        </p:nvGraphicFramePr>
        <p:xfrm>
          <a:off x="243840" y="670560"/>
          <a:ext cx="8656320" cy="361950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328160">
                  <a:extLst>
                    <a:ext uri="{9D8B030D-6E8A-4147-A177-3AD203B41FA5}">
                      <a16:colId xmlns:a16="http://schemas.microsoft.com/office/drawing/2014/main" val="2935529643"/>
                    </a:ext>
                  </a:extLst>
                </a:gridCol>
                <a:gridCol w="4328160">
                  <a:extLst>
                    <a:ext uri="{9D8B030D-6E8A-4147-A177-3AD203B41FA5}">
                      <a16:colId xmlns:a16="http://schemas.microsoft.com/office/drawing/2014/main" val="3058204263"/>
                    </a:ext>
                  </a:extLst>
                </a:gridCol>
              </a:tblGrid>
              <a:tr h="32616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Sản phẩm đầu ra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Trạng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thái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&amp;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Nội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dung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Bàn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giao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extLst>
                  <a:ext uri="{0D108BD9-81ED-4DB2-BD59-A6C34878D82A}">
                    <a16:rowId xmlns:a16="http://schemas.microsoft.com/office/drawing/2014/main" val="198470777"/>
                  </a:ext>
                </a:extLst>
              </a:tr>
              <a:tr h="69359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1.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Phần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mềm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hoàn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chỉnh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Đã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hoàn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thiện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&amp;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Kiểm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thử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: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Đầy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đủ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các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chức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năng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(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Ghi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chép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, Ngân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sách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, Báo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cáo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)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theo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phạm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vi ban đầu</a:t>
                      </a:r>
                      <a:r>
                        <a:rPr lang="en-US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1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extLst>
                  <a:ext uri="{0D108BD9-81ED-4DB2-BD59-A6C34878D82A}">
                    <a16:rowId xmlns:a16="http://schemas.microsoft.com/office/drawing/2014/main" val="3068955397"/>
                  </a:ext>
                </a:extLst>
              </a:tr>
              <a:tr h="69359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2.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Biên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bản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nghiệm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thu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Đã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ký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1F1F1F"/>
                          </a:solidFill>
                          <a:effectLst/>
                        </a:rPr>
                        <a:t>duyệt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: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Có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chữ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ký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xác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nhận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của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GVHD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và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Nhóm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dự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án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;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xác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nhận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hệ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thống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không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còn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lỗi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nghiêm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trọng</a:t>
                      </a:r>
                      <a:r>
                        <a:rPr lang="en-US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2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extLst>
                  <a:ext uri="{0D108BD9-81ED-4DB2-BD59-A6C34878D82A}">
                    <a16:rowId xmlns:a16="http://schemas.microsoft.com/office/drawing/2014/main" val="3474015700"/>
                  </a:ext>
                </a:extLst>
              </a:tr>
              <a:tr h="69359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3. Tài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sản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tổ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chức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(OPA)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200" b="1" dirty="0">
                          <a:solidFill>
                            <a:srgbClr val="1F1F1F"/>
                          </a:solidFill>
                          <a:effectLst/>
                        </a:rPr>
                        <a:t>Bàn giao trọn gói: </a:t>
                      </a:r>
                      <a:r>
                        <a:rPr lang="vi-VN" sz="1200" b="0" dirty="0">
                          <a:solidFill>
                            <a:srgbClr val="1F1F1F"/>
                          </a:solidFill>
                          <a:effectLst/>
                        </a:rPr>
                        <a:t>Mã nguồn (Source code), Tài liệu kỹ thuật, Thiết kế hệ thống và Hướng dẫn sử dụng</a:t>
                      </a:r>
                      <a:r>
                        <a:rPr lang="vi-VN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3</a:t>
                      </a:r>
                      <a:r>
                        <a:rPr lang="vi-VN" sz="1200" b="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vi-VN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extLst>
                  <a:ext uri="{0D108BD9-81ED-4DB2-BD59-A6C34878D82A}">
                    <a16:rowId xmlns:a16="http://schemas.microsoft.com/office/drawing/2014/main" val="3451524115"/>
                  </a:ext>
                </a:extLst>
              </a:tr>
              <a:tr h="51895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>
                          <a:solidFill>
                            <a:srgbClr val="1F1F1F"/>
                          </a:solidFill>
                          <a:effectLst/>
                        </a:rPr>
                        <a:t>4. Báo cáo đào tạo</a:t>
                      </a:r>
                      <a:endParaRPr lang="en-US" sz="1200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200" b="1" dirty="0">
                          <a:solidFill>
                            <a:srgbClr val="1F1F1F"/>
                          </a:solidFill>
                          <a:effectLst/>
                        </a:rPr>
                        <a:t>Đã chuyển giao: </a:t>
                      </a:r>
                      <a:r>
                        <a:rPr lang="vi-VN" sz="1200" b="0" dirty="0">
                          <a:solidFill>
                            <a:srgbClr val="1F1F1F"/>
                          </a:solidFill>
                          <a:effectLst/>
                        </a:rPr>
                        <a:t>Tài liệu hướng dẫn người dùng cuối và kết quả phản hồi mức độ tiếp thu</a:t>
                      </a:r>
                      <a:r>
                        <a:rPr lang="vi-VN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4</a:t>
                      </a:r>
                      <a:r>
                        <a:rPr lang="vi-VN" sz="1200" b="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vi-VN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extLst>
                  <a:ext uri="{0D108BD9-81ED-4DB2-BD59-A6C34878D82A}">
                    <a16:rowId xmlns:a16="http://schemas.microsoft.com/office/drawing/2014/main" val="219840593"/>
                  </a:ext>
                </a:extLst>
              </a:tr>
              <a:tr h="69359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5. Báo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cáo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tổng</a:t>
                      </a: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1F1F1F"/>
                          </a:solidFill>
                          <a:effectLst/>
                        </a:rPr>
                        <a:t>kết</a:t>
                      </a:r>
                      <a:endParaRPr lang="en-US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200" b="1" dirty="0">
                          <a:solidFill>
                            <a:srgbClr val="1F1F1F"/>
                          </a:solidFill>
                          <a:effectLst/>
                        </a:rPr>
                        <a:t>Bài học kinh nghiệm: </a:t>
                      </a:r>
                      <a:r>
                        <a:rPr lang="vi-VN" sz="1200" b="0" dirty="0">
                          <a:solidFill>
                            <a:srgbClr val="1F1F1F"/>
                          </a:solidFill>
                          <a:effectLst/>
                        </a:rPr>
                        <a:t>Tổng hợp KPI đạt được, chi phí thực tế, rủi ro đã xử lý và các đề xuất cải tiến cho giai đoạn sau</a:t>
                      </a:r>
                      <a:r>
                        <a:rPr lang="vi-VN" sz="1200" b="0" baseline="30000" dirty="0">
                          <a:solidFill>
                            <a:srgbClr val="444746"/>
                          </a:solidFill>
                          <a:effectLst/>
                        </a:rPr>
                        <a:t>5</a:t>
                      </a:r>
                      <a:r>
                        <a:rPr lang="vi-VN" sz="1200" b="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vi-VN" sz="1200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4897" marR="94897" marT="63265" marB="63265" anchor="ctr"/>
                </a:tc>
                <a:extLst>
                  <a:ext uri="{0D108BD9-81ED-4DB2-BD59-A6C34878D82A}">
                    <a16:rowId xmlns:a16="http://schemas.microsoft.com/office/drawing/2014/main" val="2189415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43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45ADFF70-0EF2-8977-39DF-93CF376A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619" b="103756"/>
          <a:stretch/>
        </p:blipFill>
        <p:spPr>
          <a:xfrm>
            <a:off x="2750343" y="1873571"/>
            <a:ext cx="3643314" cy="32643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A756598-A734-D7C4-F3C2-31E46E33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282" b="100419"/>
          <a:stretch/>
        </p:blipFill>
        <p:spPr>
          <a:xfrm>
            <a:off x="2750343" y="1412729"/>
            <a:ext cx="3643314" cy="32643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82C8878-0B01-087D-49D2-EB41A07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0" b="-48863"/>
          <a:stretch/>
        </p:blipFill>
        <p:spPr>
          <a:xfrm>
            <a:off x="2750343" y="2943501"/>
            <a:ext cx="3643314" cy="326430"/>
          </a:xfrm>
          <a:prstGeom prst="rect">
            <a:avLst/>
          </a:prstGeom>
        </p:spPr>
      </p:pic>
      <p:pic>
        <p:nvPicPr>
          <p:cNvPr id="9" name="Hình ảnh 8" descr="Ảnh có chứa văn bản, hình mẫu, đồ họa véc tơ&#10;&#10;Mô tả được tạo tự động">
            <a:extLst>
              <a:ext uri="{FF2B5EF4-FFF2-40B4-BE49-F238E27FC236}">
                <a16:creationId xmlns:a16="http://schemas.microsoft.com/office/drawing/2014/main" id="{85DB1CCF-0E65-89A3-2B98-D2FE699BE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b="17571"/>
          <a:stretch/>
        </p:blipFill>
        <p:spPr>
          <a:xfrm>
            <a:off x="2750345" y="2227473"/>
            <a:ext cx="3643313" cy="74570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770DED9-9158-A3C2-F2A3-9C81E28B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54" b="-49417"/>
          <a:stretch/>
        </p:blipFill>
        <p:spPr>
          <a:xfrm>
            <a:off x="2750343" y="3364609"/>
            <a:ext cx="3643314" cy="3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1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022E-16 L 0.00014 0.0201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9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45ADFF70-0EF2-8977-39DF-93CF376A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2750343" y="1873571"/>
            <a:ext cx="3643314" cy="32643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A756598-A734-D7C4-F3C2-31E46E33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2750343" y="1412729"/>
            <a:ext cx="3643314" cy="32643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82C8878-0B01-087D-49D2-EB41A07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37"/>
          <a:stretch/>
        </p:blipFill>
        <p:spPr>
          <a:xfrm>
            <a:off x="2750343" y="2943501"/>
            <a:ext cx="3643314" cy="326430"/>
          </a:xfrm>
          <a:prstGeom prst="rect">
            <a:avLst/>
          </a:prstGeom>
        </p:spPr>
      </p:pic>
      <p:pic>
        <p:nvPicPr>
          <p:cNvPr id="9" name="Hình ảnh 8" descr="Ảnh có chứa văn bản, hình mẫu, đồ họa véc tơ&#10;&#10;Mô tả được tạo tự động">
            <a:extLst>
              <a:ext uri="{FF2B5EF4-FFF2-40B4-BE49-F238E27FC236}">
                <a16:creationId xmlns:a16="http://schemas.microsoft.com/office/drawing/2014/main" id="{85DB1CCF-0E65-89A3-2B98-D2FE699BE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b="17571"/>
          <a:stretch/>
        </p:blipFill>
        <p:spPr>
          <a:xfrm>
            <a:off x="2750345" y="2227473"/>
            <a:ext cx="3643313" cy="74570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770DED9-9158-A3C2-F2A3-9C81E28B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37"/>
          <a:stretch/>
        </p:blipFill>
        <p:spPr>
          <a:xfrm>
            <a:off x="2750343" y="3364609"/>
            <a:ext cx="3643314" cy="3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45ADFF70-0EF2-8977-39DF-93CF376A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2443717" y="1846099"/>
            <a:ext cx="4256567" cy="3813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A756598-A734-D7C4-F3C2-31E46E33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7"/>
          <a:stretch/>
        </p:blipFill>
        <p:spPr>
          <a:xfrm>
            <a:off x="2000250" y="1345523"/>
            <a:ext cx="5143500" cy="460842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82C8878-0B01-087D-49D2-EB41A07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37"/>
          <a:stretch/>
        </p:blipFill>
        <p:spPr>
          <a:xfrm>
            <a:off x="2443717" y="2916029"/>
            <a:ext cx="4256567" cy="381375"/>
          </a:xfrm>
          <a:prstGeom prst="rect">
            <a:avLst/>
          </a:prstGeom>
        </p:spPr>
      </p:pic>
      <p:pic>
        <p:nvPicPr>
          <p:cNvPr id="9" name="Hình ảnh 8" descr="Ảnh có chứa văn bản, hình mẫu, đồ họa véc tơ&#10;&#10;Mô tả được tạo tự động">
            <a:extLst>
              <a:ext uri="{FF2B5EF4-FFF2-40B4-BE49-F238E27FC236}">
                <a16:creationId xmlns:a16="http://schemas.microsoft.com/office/drawing/2014/main" id="{85DB1CCF-0E65-89A3-2B98-D2FE699BE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b="17571"/>
          <a:stretch/>
        </p:blipFill>
        <p:spPr>
          <a:xfrm>
            <a:off x="2750345" y="2227473"/>
            <a:ext cx="3643313" cy="74570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770DED9-9158-A3C2-F2A3-9C81E28B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37"/>
          <a:stretch/>
        </p:blipFill>
        <p:spPr>
          <a:xfrm>
            <a:off x="2000250" y="3297403"/>
            <a:ext cx="5143500" cy="46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166EC-722B-A71A-DCB7-48E02652EBEA}"/>
              </a:ext>
            </a:extLst>
          </p:cNvPr>
          <p:cNvSpPr txBox="1"/>
          <p:nvPr/>
        </p:nvSpPr>
        <p:spPr>
          <a:xfrm>
            <a:off x="374946" y="393528"/>
            <a:ext cx="506759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r>
              <a:rPr lang="vi-VN" sz="4400" b="1" dirty="0">
                <a:solidFill>
                  <a:schemeClr val="tx1"/>
                </a:solidFill>
              </a:rPr>
              <a:t>Lý do chọn đề tài </a:t>
            </a:r>
            <a:endParaRPr lang="en-IN" sz="4400" b="1" dirty="0">
              <a:solidFill>
                <a:srgbClr val="19567E"/>
              </a:solidFill>
            </a:endParaRPr>
          </a:p>
        </p:txBody>
      </p:sp>
      <p:grpSp>
        <p:nvGrpSpPr>
          <p:cNvPr id="24" name="Google Shape;1433;p38">
            <a:extLst>
              <a:ext uri="{FF2B5EF4-FFF2-40B4-BE49-F238E27FC236}">
                <a16:creationId xmlns:a16="http://schemas.microsoft.com/office/drawing/2014/main" id="{0E330D6F-6EEE-414A-8D99-07C00F5C1DCE}"/>
              </a:ext>
            </a:extLst>
          </p:cNvPr>
          <p:cNvGrpSpPr/>
          <p:nvPr/>
        </p:nvGrpSpPr>
        <p:grpSpPr>
          <a:xfrm>
            <a:off x="584866" y="1834285"/>
            <a:ext cx="2152423" cy="2576442"/>
            <a:chOff x="3476628" y="1748792"/>
            <a:chExt cx="2152423" cy="2576442"/>
          </a:xfrm>
        </p:grpSpPr>
        <p:sp>
          <p:nvSpPr>
            <p:cNvPr id="25" name="Google Shape;1434;p38">
              <a:extLst>
                <a:ext uri="{FF2B5EF4-FFF2-40B4-BE49-F238E27FC236}">
                  <a16:creationId xmlns:a16="http://schemas.microsoft.com/office/drawing/2014/main" id="{493B3199-8655-DA9C-2EB6-3B8039AE37D8}"/>
                </a:ext>
              </a:extLst>
            </p:cNvPr>
            <p:cNvSpPr/>
            <p:nvPr/>
          </p:nvSpPr>
          <p:spPr>
            <a:xfrm>
              <a:off x="3493395" y="2237883"/>
              <a:ext cx="2115253" cy="2040265"/>
            </a:xfrm>
            <a:custGeom>
              <a:avLst/>
              <a:gdLst/>
              <a:ahLst/>
              <a:cxnLst/>
              <a:rect l="l" t="t" r="r" b="b"/>
              <a:pathLst>
                <a:path w="111139" h="107199" extrusionOk="0">
                  <a:moveTo>
                    <a:pt x="92678" y="1"/>
                  </a:moveTo>
                  <a:cubicBezTo>
                    <a:pt x="92239" y="1"/>
                    <a:pt x="91794" y="35"/>
                    <a:pt x="91345" y="105"/>
                  </a:cubicBezTo>
                  <a:lnTo>
                    <a:pt x="3752" y="14002"/>
                  </a:lnTo>
                  <a:cubicBezTo>
                    <a:pt x="1608" y="14347"/>
                    <a:pt x="0" y="16222"/>
                    <a:pt x="0" y="18405"/>
                  </a:cubicBezTo>
                  <a:lnTo>
                    <a:pt x="0" y="83181"/>
                  </a:lnTo>
                  <a:cubicBezTo>
                    <a:pt x="0" y="85286"/>
                    <a:pt x="1493" y="87124"/>
                    <a:pt x="3561" y="87545"/>
                  </a:cubicBezTo>
                  <a:lnTo>
                    <a:pt x="99232" y="106993"/>
                  </a:lnTo>
                  <a:cubicBezTo>
                    <a:pt x="99911" y="107132"/>
                    <a:pt x="100586" y="107199"/>
                    <a:pt x="101248" y="107199"/>
                  </a:cubicBezTo>
                  <a:cubicBezTo>
                    <a:pt x="106592" y="107199"/>
                    <a:pt x="111138" y="102855"/>
                    <a:pt x="111138" y="97269"/>
                  </a:cubicBezTo>
                  <a:lnTo>
                    <a:pt x="111138" y="47156"/>
                  </a:lnTo>
                  <a:cubicBezTo>
                    <a:pt x="111138" y="41337"/>
                    <a:pt x="107080" y="36360"/>
                    <a:pt x="101376" y="35173"/>
                  </a:cubicBezTo>
                  <a:lnTo>
                    <a:pt x="101108" y="35117"/>
                  </a:lnTo>
                  <a:lnTo>
                    <a:pt x="101108" y="35117"/>
                  </a:lnTo>
                  <a:lnTo>
                    <a:pt x="101108" y="8451"/>
                  </a:lnTo>
                  <a:cubicBezTo>
                    <a:pt x="101108" y="3700"/>
                    <a:pt x="97251" y="1"/>
                    <a:pt x="9267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35;p38">
              <a:extLst>
                <a:ext uri="{FF2B5EF4-FFF2-40B4-BE49-F238E27FC236}">
                  <a16:creationId xmlns:a16="http://schemas.microsoft.com/office/drawing/2014/main" id="{7CA5C63D-0834-EE65-828B-B3FFCC1A284F}"/>
                </a:ext>
              </a:extLst>
            </p:cNvPr>
            <p:cNvSpPr/>
            <p:nvPr/>
          </p:nvSpPr>
          <p:spPr>
            <a:xfrm>
              <a:off x="3476628" y="2239862"/>
              <a:ext cx="2152423" cy="2085372"/>
            </a:xfrm>
            <a:custGeom>
              <a:avLst/>
              <a:gdLst/>
              <a:ahLst/>
              <a:cxnLst/>
              <a:rect l="l" t="t" r="r" b="b"/>
              <a:pathLst>
                <a:path w="113092" h="109569" extrusionOk="0">
                  <a:moveTo>
                    <a:pt x="102410" y="34992"/>
                  </a:moveTo>
                  <a:lnTo>
                    <a:pt x="102487" y="34992"/>
                  </a:lnTo>
                  <a:cubicBezTo>
                    <a:pt x="105587" y="35643"/>
                    <a:pt x="108229" y="37289"/>
                    <a:pt x="110105" y="39586"/>
                  </a:cubicBezTo>
                  <a:cubicBezTo>
                    <a:pt x="111981" y="41922"/>
                    <a:pt x="113091" y="44831"/>
                    <a:pt x="113091" y="48009"/>
                  </a:cubicBezTo>
                  <a:lnTo>
                    <a:pt x="113091" y="98084"/>
                  </a:lnTo>
                  <a:cubicBezTo>
                    <a:pt x="113091" y="101568"/>
                    <a:pt x="111483" y="104630"/>
                    <a:pt x="109033" y="106621"/>
                  </a:cubicBezTo>
                  <a:cubicBezTo>
                    <a:pt x="106583" y="108612"/>
                    <a:pt x="103290" y="109569"/>
                    <a:pt x="99883" y="108880"/>
                  </a:cubicBezTo>
                  <a:lnTo>
                    <a:pt x="4250" y="89240"/>
                  </a:lnTo>
                  <a:cubicBezTo>
                    <a:pt x="3025" y="89011"/>
                    <a:pt x="1953" y="88321"/>
                    <a:pt x="1226" y="87403"/>
                  </a:cubicBezTo>
                  <a:cubicBezTo>
                    <a:pt x="460" y="86484"/>
                    <a:pt x="1" y="85297"/>
                    <a:pt x="1" y="84034"/>
                  </a:cubicBezTo>
                  <a:lnTo>
                    <a:pt x="154" y="19219"/>
                  </a:lnTo>
                  <a:cubicBezTo>
                    <a:pt x="154" y="17956"/>
                    <a:pt x="613" y="16769"/>
                    <a:pt x="1379" y="15889"/>
                  </a:cubicBezTo>
                  <a:cubicBezTo>
                    <a:pt x="2183" y="14970"/>
                    <a:pt x="3255" y="14319"/>
                    <a:pt x="4518" y="14128"/>
                  </a:cubicBezTo>
                  <a:lnTo>
                    <a:pt x="92150" y="422"/>
                  </a:lnTo>
                  <a:cubicBezTo>
                    <a:pt x="94868" y="1"/>
                    <a:pt x="97471" y="843"/>
                    <a:pt x="99386" y="2489"/>
                  </a:cubicBezTo>
                  <a:cubicBezTo>
                    <a:pt x="101261" y="4097"/>
                    <a:pt x="102487" y="6547"/>
                    <a:pt x="102487" y="9266"/>
                  </a:cubicBezTo>
                  <a:close/>
                  <a:moveTo>
                    <a:pt x="3791" y="15850"/>
                  </a:moveTo>
                  <a:cubicBezTo>
                    <a:pt x="3293" y="16080"/>
                    <a:pt x="2872" y="16425"/>
                    <a:pt x="2528" y="16846"/>
                  </a:cubicBezTo>
                  <a:cubicBezTo>
                    <a:pt x="1953" y="17497"/>
                    <a:pt x="1647" y="18339"/>
                    <a:pt x="1647" y="19219"/>
                  </a:cubicBezTo>
                  <a:lnTo>
                    <a:pt x="1762" y="84034"/>
                  </a:lnTo>
                  <a:cubicBezTo>
                    <a:pt x="1762" y="84876"/>
                    <a:pt x="2068" y="85642"/>
                    <a:pt x="2566" y="86292"/>
                  </a:cubicBezTo>
                  <a:cubicBezTo>
                    <a:pt x="3102" y="86905"/>
                    <a:pt x="3791" y="87326"/>
                    <a:pt x="4633" y="87517"/>
                  </a:cubicBezTo>
                  <a:lnTo>
                    <a:pt x="100304" y="106774"/>
                  </a:lnTo>
                  <a:cubicBezTo>
                    <a:pt x="103061" y="107348"/>
                    <a:pt x="105702" y="106583"/>
                    <a:pt x="107693" y="104975"/>
                  </a:cubicBezTo>
                  <a:cubicBezTo>
                    <a:pt x="109646" y="103329"/>
                    <a:pt x="110947" y="100878"/>
                    <a:pt x="110947" y="98084"/>
                  </a:cubicBezTo>
                  <a:lnTo>
                    <a:pt x="110947" y="48009"/>
                  </a:lnTo>
                  <a:cubicBezTo>
                    <a:pt x="110947" y="45367"/>
                    <a:pt x="110028" y="42879"/>
                    <a:pt x="108459" y="40926"/>
                  </a:cubicBezTo>
                  <a:cubicBezTo>
                    <a:pt x="106966" y="39089"/>
                    <a:pt x="104860" y="37710"/>
                    <a:pt x="102410" y="37098"/>
                  </a:cubicBezTo>
                  <a:lnTo>
                    <a:pt x="102372" y="49808"/>
                  </a:lnTo>
                  <a:lnTo>
                    <a:pt x="101606" y="49808"/>
                  </a:lnTo>
                  <a:lnTo>
                    <a:pt x="101568" y="36906"/>
                  </a:lnTo>
                  <a:cubicBezTo>
                    <a:pt x="97969" y="36141"/>
                    <a:pt x="75382" y="31355"/>
                    <a:pt x="52871" y="26532"/>
                  </a:cubicBezTo>
                  <a:cubicBezTo>
                    <a:pt x="29250" y="21440"/>
                    <a:pt x="5705" y="16272"/>
                    <a:pt x="3791" y="15850"/>
                  </a:cubicBezTo>
                  <a:close/>
                  <a:moveTo>
                    <a:pt x="101568" y="34801"/>
                  </a:moveTo>
                  <a:lnTo>
                    <a:pt x="101491" y="9266"/>
                  </a:lnTo>
                  <a:cubicBezTo>
                    <a:pt x="101491" y="6854"/>
                    <a:pt x="100381" y="4710"/>
                    <a:pt x="98696" y="3255"/>
                  </a:cubicBezTo>
                  <a:cubicBezTo>
                    <a:pt x="97012" y="1839"/>
                    <a:pt x="94715" y="1073"/>
                    <a:pt x="92341" y="1494"/>
                  </a:cubicBezTo>
                  <a:lnTo>
                    <a:pt x="5667" y="15429"/>
                  </a:lnTo>
                  <a:cubicBezTo>
                    <a:pt x="11831" y="16654"/>
                    <a:pt x="32504" y="20751"/>
                    <a:pt x="53177" y="24924"/>
                  </a:cubicBezTo>
                  <a:cubicBezTo>
                    <a:pt x="75037" y="29365"/>
                    <a:pt x="96859" y="33844"/>
                    <a:pt x="101568" y="348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36;p38">
              <a:extLst>
                <a:ext uri="{FF2B5EF4-FFF2-40B4-BE49-F238E27FC236}">
                  <a16:creationId xmlns:a16="http://schemas.microsoft.com/office/drawing/2014/main" id="{8672DE73-0613-A125-016B-A84D1C9E56B8}"/>
                </a:ext>
              </a:extLst>
            </p:cNvPr>
            <p:cNvSpPr/>
            <p:nvPr/>
          </p:nvSpPr>
          <p:spPr>
            <a:xfrm>
              <a:off x="3677734" y="1760459"/>
              <a:ext cx="691489" cy="926102"/>
            </a:xfrm>
            <a:custGeom>
              <a:avLst/>
              <a:gdLst/>
              <a:ahLst/>
              <a:cxnLst/>
              <a:rect l="l" t="t" r="r" b="b"/>
              <a:pathLst>
                <a:path w="36332" h="48659" extrusionOk="0">
                  <a:moveTo>
                    <a:pt x="36331" y="0"/>
                  </a:moveTo>
                  <a:lnTo>
                    <a:pt x="0" y="6547"/>
                  </a:lnTo>
                  <a:lnTo>
                    <a:pt x="0" y="48659"/>
                  </a:lnTo>
                  <a:lnTo>
                    <a:pt x="36331" y="40658"/>
                  </a:lnTo>
                  <a:lnTo>
                    <a:pt x="36331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37;p38">
              <a:extLst>
                <a:ext uri="{FF2B5EF4-FFF2-40B4-BE49-F238E27FC236}">
                  <a16:creationId xmlns:a16="http://schemas.microsoft.com/office/drawing/2014/main" id="{D643CDE6-2D6F-8CAA-6D2B-B77200033366}"/>
                </a:ext>
              </a:extLst>
            </p:cNvPr>
            <p:cNvSpPr/>
            <p:nvPr/>
          </p:nvSpPr>
          <p:spPr>
            <a:xfrm>
              <a:off x="3670445" y="1748792"/>
              <a:ext cx="712615" cy="945059"/>
            </a:xfrm>
            <a:custGeom>
              <a:avLst/>
              <a:gdLst/>
              <a:ahLst/>
              <a:cxnLst/>
              <a:rect l="l" t="t" r="r" b="b"/>
              <a:pathLst>
                <a:path w="37442" h="49655" extrusionOk="0">
                  <a:moveTo>
                    <a:pt x="383" y="7122"/>
                  </a:moveTo>
                  <a:cubicBezTo>
                    <a:pt x="345" y="7122"/>
                    <a:pt x="345" y="7122"/>
                    <a:pt x="345" y="7160"/>
                  </a:cubicBezTo>
                  <a:lnTo>
                    <a:pt x="0" y="49272"/>
                  </a:lnTo>
                  <a:cubicBezTo>
                    <a:pt x="0" y="49387"/>
                    <a:pt x="77" y="49463"/>
                    <a:pt x="153" y="49540"/>
                  </a:cubicBezTo>
                  <a:cubicBezTo>
                    <a:pt x="230" y="49616"/>
                    <a:pt x="345" y="49655"/>
                    <a:pt x="460" y="49616"/>
                  </a:cubicBezTo>
                  <a:lnTo>
                    <a:pt x="36868" y="41845"/>
                  </a:lnTo>
                  <a:cubicBezTo>
                    <a:pt x="37136" y="41807"/>
                    <a:pt x="37327" y="41539"/>
                    <a:pt x="37327" y="41271"/>
                  </a:cubicBezTo>
                  <a:cubicBezTo>
                    <a:pt x="37327" y="41271"/>
                    <a:pt x="37442" y="28178"/>
                    <a:pt x="37404" y="16884"/>
                  </a:cubicBezTo>
                  <a:cubicBezTo>
                    <a:pt x="37404" y="8232"/>
                    <a:pt x="37327" y="613"/>
                    <a:pt x="37327" y="613"/>
                  </a:cubicBezTo>
                  <a:cubicBezTo>
                    <a:pt x="37327" y="460"/>
                    <a:pt x="37250" y="269"/>
                    <a:pt x="37136" y="154"/>
                  </a:cubicBezTo>
                  <a:cubicBezTo>
                    <a:pt x="36982" y="39"/>
                    <a:pt x="36791" y="1"/>
                    <a:pt x="36638" y="39"/>
                  </a:cubicBezTo>
                  <a:cubicBezTo>
                    <a:pt x="36638" y="39"/>
                    <a:pt x="27565" y="1724"/>
                    <a:pt x="18491" y="3485"/>
                  </a:cubicBezTo>
                  <a:cubicBezTo>
                    <a:pt x="9418" y="5284"/>
                    <a:pt x="383" y="7122"/>
                    <a:pt x="383" y="7122"/>
                  </a:cubicBezTo>
                  <a:close/>
                  <a:moveTo>
                    <a:pt x="36102" y="1379"/>
                  </a:moveTo>
                  <a:cubicBezTo>
                    <a:pt x="33767" y="1762"/>
                    <a:pt x="26186" y="3025"/>
                    <a:pt x="18645" y="4289"/>
                  </a:cubicBezTo>
                  <a:cubicBezTo>
                    <a:pt x="9801" y="5705"/>
                    <a:pt x="996" y="7083"/>
                    <a:pt x="421" y="7198"/>
                  </a:cubicBezTo>
                  <a:lnTo>
                    <a:pt x="766" y="48812"/>
                  </a:lnTo>
                  <a:lnTo>
                    <a:pt x="36102" y="40773"/>
                  </a:lnTo>
                  <a:cubicBezTo>
                    <a:pt x="36102" y="38323"/>
                    <a:pt x="36025" y="26914"/>
                    <a:pt x="36025" y="16884"/>
                  </a:cubicBezTo>
                  <a:cubicBezTo>
                    <a:pt x="36025" y="9840"/>
                    <a:pt x="36102" y="3485"/>
                    <a:pt x="36102" y="13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38;p38">
              <a:extLst>
                <a:ext uri="{FF2B5EF4-FFF2-40B4-BE49-F238E27FC236}">
                  <a16:creationId xmlns:a16="http://schemas.microsoft.com/office/drawing/2014/main" id="{6C24405C-B9B7-B34F-1FE2-D4356A540CC6}"/>
                </a:ext>
              </a:extLst>
            </p:cNvPr>
            <p:cNvSpPr/>
            <p:nvPr/>
          </p:nvSpPr>
          <p:spPr>
            <a:xfrm>
              <a:off x="3986654" y="1824576"/>
              <a:ext cx="691489" cy="825554"/>
            </a:xfrm>
            <a:custGeom>
              <a:avLst/>
              <a:gdLst/>
              <a:ahLst/>
              <a:cxnLst/>
              <a:rect l="l" t="t" r="r" b="b"/>
              <a:pathLst>
                <a:path w="36332" h="43376" extrusionOk="0">
                  <a:moveTo>
                    <a:pt x="36332" y="0"/>
                  </a:moveTo>
                  <a:lnTo>
                    <a:pt x="1" y="6508"/>
                  </a:lnTo>
                  <a:lnTo>
                    <a:pt x="1" y="43376"/>
                  </a:lnTo>
                  <a:lnTo>
                    <a:pt x="36332" y="35374"/>
                  </a:lnTo>
                  <a:lnTo>
                    <a:pt x="36332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9;p38">
              <a:extLst>
                <a:ext uri="{FF2B5EF4-FFF2-40B4-BE49-F238E27FC236}">
                  <a16:creationId xmlns:a16="http://schemas.microsoft.com/office/drawing/2014/main" id="{1E5FEB8A-62B3-6302-DA38-D425EF2ACD39}"/>
                </a:ext>
              </a:extLst>
            </p:cNvPr>
            <p:cNvSpPr/>
            <p:nvPr/>
          </p:nvSpPr>
          <p:spPr>
            <a:xfrm>
              <a:off x="3980088" y="1811463"/>
              <a:ext cx="711168" cy="845233"/>
            </a:xfrm>
            <a:custGeom>
              <a:avLst/>
              <a:gdLst/>
              <a:ahLst/>
              <a:cxnLst/>
              <a:rect l="l" t="t" r="r" b="b"/>
              <a:pathLst>
                <a:path w="37366" h="44410" extrusionOk="0">
                  <a:moveTo>
                    <a:pt x="307" y="7159"/>
                  </a:moveTo>
                  <a:cubicBezTo>
                    <a:pt x="307" y="7159"/>
                    <a:pt x="307" y="7197"/>
                    <a:pt x="307" y="7197"/>
                  </a:cubicBezTo>
                  <a:lnTo>
                    <a:pt x="1" y="44065"/>
                  </a:lnTo>
                  <a:cubicBezTo>
                    <a:pt x="1" y="44180"/>
                    <a:pt x="39" y="44256"/>
                    <a:pt x="116" y="44333"/>
                  </a:cubicBezTo>
                  <a:cubicBezTo>
                    <a:pt x="192" y="44409"/>
                    <a:pt x="307" y="44409"/>
                    <a:pt x="422" y="44409"/>
                  </a:cubicBezTo>
                  <a:lnTo>
                    <a:pt x="36792" y="36638"/>
                  </a:lnTo>
                  <a:cubicBezTo>
                    <a:pt x="37098" y="36599"/>
                    <a:pt x="37289" y="36331"/>
                    <a:pt x="37289" y="36063"/>
                  </a:cubicBezTo>
                  <a:cubicBezTo>
                    <a:pt x="37289" y="36063"/>
                    <a:pt x="37366" y="24693"/>
                    <a:pt x="37366" y="14816"/>
                  </a:cubicBezTo>
                  <a:cubicBezTo>
                    <a:pt x="37366" y="7312"/>
                    <a:pt x="37328" y="689"/>
                    <a:pt x="37328" y="689"/>
                  </a:cubicBezTo>
                  <a:cubicBezTo>
                    <a:pt x="37328" y="498"/>
                    <a:pt x="37213" y="306"/>
                    <a:pt x="37098" y="192"/>
                  </a:cubicBezTo>
                  <a:cubicBezTo>
                    <a:pt x="36945" y="77"/>
                    <a:pt x="36753" y="0"/>
                    <a:pt x="36562" y="38"/>
                  </a:cubicBezTo>
                  <a:cubicBezTo>
                    <a:pt x="36562" y="38"/>
                    <a:pt x="27489" y="1761"/>
                    <a:pt x="18415" y="3522"/>
                  </a:cubicBezTo>
                  <a:cubicBezTo>
                    <a:pt x="9380" y="5322"/>
                    <a:pt x="307" y="7159"/>
                    <a:pt x="307" y="7159"/>
                  </a:cubicBezTo>
                  <a:close/>
                  <a:moveTo>
                    <a:pt x="36026" y="1417"/>
                  </a:moveTo>
                  <a:cubicBezTo>
                    <a:pt x="33652" y="1838"/>
                    <a:pt x="26110" y="3101"/>
                    <a:pt x="18569" y="4326"/>
                  </a:cubicBezTo>
                  <a:cubicBezTo>
                    <a:pt x="9763" y="5781"/>
                    <a:pt x="920" y="7121"/>
                    <a:pt x="384" y="7236"/>
                  </a:cubicBezTo>
                  <a:lnTo>
                    <a:pt x="690" y="43644"/>
                  </a:lnTo>
                  <a:lnTo>
                    <a:pt x="36064" y="35566"/>
                  </a:lnTo>
                  <a:cubicBezTo>
                    <a:pt x="36064" y="33307"/>
                    <a:pt x="35988" y="23468"/>
                    <a:pt x="35988" y="14816"/>
                  </a:cubicBezTo>
                  <a:cubicBezTo>
                    <a:pt x="35988" y="8805"/>
                    <a:pt x="36026" y="3369"/>
                    <a:pt x="36026" y="14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40;p38">
              <a:extLst>
                <a:ext uri="{FF2B5EF4-FFF2-40B4-BE49-F238E27FC236}">
                  <a16:creationId xmlns:a16="http://schemas.microsoft.com/office/drawing/2014/main" id="{00B8F252-8D9D-F287-770E-5357BD247018}"/>
                </a:ext>
              </a:extLst>
            </p:cNvPr>
            <p:cNvSpPr/>
            <p:nvPr/>
          </p:nvSpPr>
          <p:spPr>
            <a:xfrm>
              <a:off x="4274448" y="1877750"/>
              <a:ext cx="691489" cy="826296"/>
            </a:xfrm>
            <a:custGeom>
              <a:avLst/>
              <a:gdLst/>
              <a:ahLst/>
              <a:cxnLst/>
              <a:rect l="l" t="t" r="r" b="b"/>
              <a:pathLst>
                <a:path w="36332" h="43415" extrusionOk="0">
                  <a:moveTo>
                    <a:pt x="36332" y="1"/>
                  </a:moveTo>
                  <a:lnTo>
                    <a:pt x="1" y="6547"/>
                  </a:lnTo>
                  <a:lnTo>
                    <a:pt x="1" y="43415"/>
                  </a:lnTo>
                  <a:lnTo>
                    <a:pt x="36332" y="35413"/>
                  </a:lnTo>
                  <a:lnTo>
                    <a:pt x="36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41;p38">
              <a:extLst>
                <a:ext uri="{FF2B5EF4-FFF2-40B4-BE49-F238E27FC236}">
                  <a16:creationId xmlns:a16="http://schemas.microsoft.com/office/drawing/2014/main" id="{B372FC09-1803-7E5C-B75F-EA60FDB91768}"/>
                </a:ext>
              </a:extLst>
            </p:cNvPr>
            <p:cNvSpPr/>
            <p:nvPr/>
          </p:nvSpPr>
          <p:spPr>
            <a:xfrm>
              <a:off x="4267901" y="1865379"/>
              <a:ext cx="711149" cy="845233"/>
            </a:xfrm>
            <a:custGeom>
              <a:avLst/>
              <a:gdLst/>
              <a:ahLst/>
              <a:cxnLst/>
              <a:rect l="l" t="t" r="r" b="b"/>
              <a:pathLst>
                <a:path w="37365" h="44410" extrusionOk="0">
                  <a:moveTo>
                    <a:pt x="345" y="7159"/>
                  </a:moveTo>
                  <a:cubicBezTo>
                    <a:pt x="345" y="7159"/>
                    <a:pt x="306" y="7159"/>
                    <a:pt x="306" y="7197"/>
                  </a:cubicBezTo>
                  <a:lnTo>
                    <a:pt x="0" y="44065"/>
                  </a:lnTo>
                  <a:cubicBezTo>
                    <a:pt x="0" y="44180"/>
                    <a:pt x="38" y="44256"/>
                    <a:pt x="115" y="44333"/>
                  </a:cubicBezTo>
                  <a:cubicBezTo>
                    <a:pt x="230" y="44409"/>
                    <a:pt x="306" y="44409"/>
                    <a:pt x="421" y="44409"/>
                  </a:cubicBezTo>
                  <a:lnTo>
                    <a:pt x="36829" y="36638"/>
                  </a:lnTo>
                  <a:cubicBezTo>
                    <a:pt x="37097" y="36599"/>
                    <a:pt x="37288" y="36331"/>
                    <a:pt x="37288" y="36063"/>
                  </a:cubicBezTo>
                  <a:cubicBezTo>
                    <a:pt x="37288" y="36063"/>
                    <a:pt x="37365" y="24655"/>
                    <a:pt x="37365" y="14816"/>
                  </a:cubicBezTo>
                  <a:cubicBezTo>
                    <a:pt x="37365" y="7312"/>
                    <a:pt x="37327" y="651"/>
                    <a:pt x="37327" y="651"/>
                  </a:cubicBezTo>
                  <a:cubicBezTo>
                    <a:pt x="37327" y="498"/>
                    <a:pt x="37250" y="306"/>
                    <a:pt x="37097" y="192"/>
                  </a:cubicBezTo>
                  <a:cubicBezTo>
                    <a:pt x="36944" y="77"/>
                    <a:pt x="36752" y="0"/>
                    <a:pt x="36599" y="38"/>
                  </a:cubicBezTo>
                  <a:cubicBezTo>
                    <a:pt x="36599" y="38"/>
                    <a:pt x="27526" y="1761"/>
                    <a:pt x="18453" y="3522"/>
                  </a:cubicBezTo>
                  <a:cubicBezTo>
                    <a:pt x="9380" y="5283"/>
                    <a:pt x="345" y="7159"/>
                    <a:pt x="345" y="7159"/>
                  </a:cubicBezTo>
                  <a:close/>
                  <a:moveTo>
                    <a:pt x="36063" y="1417"/>
                  </a:moveTo>
                  <a:cubicBezTo>
                    <a:pt x="33690" y="1838"/>
                    <a:pt x="26148" y="3101"/>
                    <a:pt x="18606" y="4326"/>
                  </a:cubicBezTo>
                  <a:cubicBezTo>
                    <a:pt x="9762" y="5781"/>
                    <a:pt x="957" y="7121"/>
                    <a:pt x="383" y="7236"/>
                  </a:cubicBezTo>
                  <a:lnTo>
                    <a:pt x="689" y="43605"/>
                  </a:lnTo>
                  <a:lnTo>
                    <a:pt x="36063" y="35566"/>
                  </a:lnTo>
                  <a:cubicBezTo>
                    <a:pt x="36063" y="33307"/>
                    <a:pt x="36025" y="23468"/>
                    <a:pt x="36025" y="14816"/>
                  </a:cubicBezTo>
                  <a:cubicBezTo>
                    <a:pt x="35987" y="8805"/>
                    <a:pt x="36025" y="3369"/>
                    <a:pt x="36063" y="14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42;p38">
              <a:extLst>
                <a:ext uri="{FF2B5EF4-FFF2-40B4-BE49-F238E27FC236}">
                  <a16:creationId xmlns:a16="http://schemas.microsoft.com/office/drawing/2014/main" id="{827A72A5-AAEA-F769-57B4-6D11BD3B8B75}"/>
                </a:ext>
              </a:extLst>
            </p:cNvPr>
            <p:cNvSpPr/>
            <p:nvPr/>
          </p:nvSpPr>
          <p:spPr>
            <a:xfrm>
              <a:off x="4587022" y="1920742"/>
              <a:ext cx="692212" cy="826296"/>
            </a:xfrm>
            <a:custGeom>
              <a:avLst/>
              <a:gdLst/>
              <a:ahLst/>
              <a:cxnLst/>
              <a:rect l="l" t="t" r="r" b="b"/>
              <a:pathLst>
                <a:path w="36370" h="43415" extrusionOk="0">
                  <a:moveTo>
                    <a:pt x="36370" y="1"/>
                  </a:moveTo>
                  <a:lnTo>
                    <a:pt x="0" y="6547"/>
                  </a:lnTo>
                  <a:lnTo>
                    <a:pt x="0" y="43414"/>
                  </a:lnTo>
                  <a:lnTo>
                    <a:pt x="36370" y="35375"/>
                  </a:lnTo>
                  <a:lnTo>
                    <a:pt x="36370" y="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43;p38">
              <a:extLst>
                <a:ext uri="{FF2B5EF4-FFF2-40B4-BE49-F238E27FC236}">
                  <a16:creationId xmlns:a16="http://schemas.microsoft.com/office/drawing/2014/main" id="{501BB3A9-0FBF-05CB-21C3-2E659FEEEB7A}"/>
                </a:ext>
              </a:extLst>
            </p:cNvPr>
            <p:cNvSpPr/>
            <p:nvPr/>
          </p:nvSpPr>
          <p:spPr>
            <a:xfrm>
              <a:off x="4578267" y="1906906"/>
              <a:ext cx="716269" cy="849611"/>
            </a:xfrm>
            <a:custGeom>
              <a:avLst/>
              <a:gdLst/>
              <a:ahLst/>
              <a:cxnLst/>
              <a:rect l="l" t="t" r="r" b="b"/>
              <a:pathLst>
                <a:path w="37634" h="44640" extrusionOk="0">
                  <a:moveTo>
                    <a:pt x="460" y="7083"/>
                  </a:moveTo>
                  <a:cubicBezTo>
                    <a:pt x="384" y="7083"/>
                    <a:pt x="307" y="7159"/>
                    <a:pt x="307" y="7274"/>
                  </a:cubicBezTo>
                  <a:lnTo>
                    <a:pt x="1" y="44141"/>
                  </a:lnTo>
                  <a:cubicBezTo>
                    <a:pt x="1" y="44256"/>
                    <a:pt x="39" y="44409"/>
                    <a:pt x="154" y="44524"/>
                  </a:cubicBezTo>
                  <a:cubicBezTo>
                    <a:pt x="269" y="44601"/>
                    <a:pt x="422" y="44639"/>
                    <a:pt x="575" y="44601"/>
                  </a:cubicBezTo>
                  <a:lnTo>
                    <a:pt x="36983" y="36829"/>
                  </a:lnTo>
                  <a:cubicBezTo>
                    <a:pt x="37328" y="36753"/>
                    <a:pt x="37557" y="36446"/>
                    <a:pt x="37557" y="36102"/>
                  </a:cubicBezTo>
                  <a:cubicBezTo>
                    <a:pt x="37557" y="36102"/>
                    <a:pt x="37634" y="27258"/>
                    <a:pt x="37596" y="18415"/>
                  </a:cubicBezTo>
                  <a:cubicBezTo>
                    <a:pt x="37596" y="9571"/>
                    <a:pt x="37519" y="728"/>
                    <a:pt x="37519" y="728"/>
                  </a:cubicBezTo>
                  <a:cubicBezTo>
                    <a:pt x="37519" y="536"/>
                    <a:pt x="37442" y="345"/>
                    <a:pt x="37289" y="192"/>
                  </a:cubicBezTo>
                  <a:cubicBezTo>
                    <a:pt x="37098" y="77"/>
                    <a:pt x="36906" y="0"/>
                    <a:pt x="36715" y="39"/>
                  </a:cubicBezTo>
                  <a:cubicBezTo>
                    <a:pt x="36715" y="39"/>
                    <a:pt x="27642" y="1761"/>
                    <a:pt x="18569" y="3522"/>
                  </a:cubicBezTo>
                  <a:cubicBezTo>
                    <a:pt x="9495" y="5283"/>
                    <a:pt x="460" y="7083"/>
                    <a:pt x="460" y="7083"/>
                  </a:cubicBezTo>
                  <a:close/>
                  <a:moveTo>
                    <a:pt x="36103" y="1570"/>
                  </a:moveTo>
                  <a:cubicBezTo>
                    <a:pt x="33652" y="1991"/>
                    <a:pt x="26225" y="3254"/>
                    <a:pt x="18722" y="4480"/>
                  </a:cubicBezTo>
                  <a:cubicBezTo>
                    <a:pt x="10299" y="5858"/>
                    <a:pt x="1839" y="7198"/>
                    <a:pt x="652" y="7389"/>
                  </a:cubicBezTo>
                  <a:lnTo>
                    <a:pt x="958" y="43491"/>
                  </a:lnTo>
                  <a:lnTo>
                    <a:pt x="36064" y="35528"/>
                  </a:lnTo>
                  <a:cubicBezTo>
                    <a:pt x="36064" y="33422"/>
                    <a:pt x="36026" y="25918"/>
                    <a:pt x="36026" y="18415"/>
                  </a:cubicBezTo>
                  <a:cubicBezTo>
                    <a:pt x="36026" y="11179"/>
                    <a:pt x="36103" y="3982"/>
                    <a:pt x="36103" y="15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44;p38">
              <a:extLst>
                <a:ext uri="{FF2B5EF4-FFF2-40B4-BE49-F238E27FC236}">
                  <a16:creationId xmlns:a16="http://schemas.microsoft.com/office/drawing/2014/main" id="{6B5297DD-7757-7E99-06FB-3CD2115E96A1}"/>
                </a:ext>
              </a:extLst>
            </p:cNvPr>
            <p:cNvSpPr/>
            <p:nvPr/>
          </p:nvSpPr>
          <p:spPr>
            <a:xfrm>
              <a:off x="3636931" y="2336200"/>
              <a:ext cx="1751656" cy="643241"/>
            </a:xfrm>
            <a:custGeom>
              <a:avLst/>
              <a:gdLst/>
              <a:ahLst/>
              <a:cxnLst/>
              <a:rect l="l" t="t" r="r" b="b"/>
              <a:pathLst>
                <a:path w="92035" h="33797" extrusionOk="0">
                  <a:moveTo>
                    <a:pt x="89689" y="1"/>
                  </a:moveTo>
                  <a:cubicBezTo>
                    <a:pt x="89567" y="1"/>
                    <a:pt x="89442" y="10"/>
                    <a:pt x="89316" y="31"/>
                  </a:cubicBezTo>
                  <a:lnTo>
                    <a:pt x="0" y="14579"/>
                  </a:lnTo>
                  <a:lnTo>
                    <a:pt x="92034" y="33797"/>
                  </a:lnTo>
                  <a:lnTo>
                    <a:pt x="92034" y="2366"/>
                  </a:lnTo>
                  <a:cubicBezTo>
                    <a:pt x="92034" y="1040"/>
                    <a:pt x="90953" y="1"/>
                    <a:pt x="8968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45;p38">
              <a:extLst>
                <a:ext uri="{FF2B5EF4-FFF2-40B4-BE49-F238E27FC236}">
                  <a16:creationId xmlns:a16="http://schemas.microsoft.com/office/drawing/2014/main" id="{341C079D-11A4-EC77-5F8A-97EF9565766B}"/>
                </a:ext>
              </a:extLst>
            </p:cNvPr>
            <p:cNvSpPr/>
            <p:nvPr/>
          </p:nvSpPr>
          <p:spPr>
            <a:xfrm>
              <a:off x="3964786" y="2476881"/>
              <a:ext cx="1294819" cy="280330"/>
            </a:xfrm>
            <a:custGeom>
              <a:avLst/>
              <a:gdLst/>
              <a:ahLst/>
              <a:cxnLst/>
              <a:rect l="l" t="t" r="r" b="b"/>
              <a:pathLst>
                <a:path w="68032" h="14729" extrusionOk="0">
                  <a:moveTo>
                    <a:pt x="66336" y="0"/>
                  </a:moveTo>
                  <a:cubicBezTo>
                    <a:pt x="66239" y="0"/>
                    <a:pt x="66140" y="9"/>
                    <a:pt x="66040" y="27"/>
                  </a:cubicBezTo>
                  <a:lnTo>
                    <a:pt x="1" y="10785"/>
                  </a:lnTo>
                  <a:lnTo>
                    <a:pt x="20904" y="14728"/>
                  </a:lnTo>
                  <a:lnTo>
                    <a:pt x="68031" y="7454"/>
                  </a:lnTo>
                  <a:lnTo>
                    <a:pt x="68031" y="1750"/>
                  </a:lnTo>
                  <a:cubicBezTo>
                    <a:pt x="68031" y="781"/>
                    <a:pt x="67249" y="0"/>
                    <a:pt x="6633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46;p38">
              <a:extLst>
                <a:ext uri="{FF2B5EF4-FFF2-40B4-BE49-F238E27FC236}">
                  <a16:creationId xmlns:a16="http://schemas.microsoft.com/office/drawing/2014/main" id="{446306D1-2226-C5F9-F267-69805D4A3F4D}"/>
                </a:ext>
              </a:extLst>
            </p:cNvPr>
            <p:cNvSpPr/>
            <p:nvPr/>
          </p:nvSpPr>
          <p:spPr>
            <a:xfrm>
              <a:off x="3965529" y="2697798"/>
              <a:ext cx="1295523" cy="280901"/>
            </a:xfrm>
            <a:custGeom>
              <a:avLst/>
              <a:gdLst/>
              <a:ahLst/>
              <a:cxnLst/>
              <a:rect l="l" t="t" r="r" b="b"/>
              <a:pathLst>
                <a:path w="68069" h="14759" extrusionOk="0">
                  <a:moveTo>
                    <a:pt x="66302" y="1"/>
                  </a:moveTo>
                  <a:cubicBezTo>
                    <a:pt x="66216" y="1"/>
                    <a:pt x="66128" y="7"/>
                    <a:pt x="66040" y="19"/>
                  </a:cubicBezTo>
                  <a:lnTo>
                    <a:pt x="0" y="10777"/>
                  </a:lnTo>
                  <a:lnTo>
                    <a:pt x="20903" y="14759"/>
                  </a:lnTo>
                  <a:lnTo>
                    <a:pt x="68069" y="7485"/>
                  </a:lnTo>
                  <a:lnTo>
                    <a:pt x="68069" y="1742"/>
                  </a:lnTo>
                  <a:cubicBezTo>
                    <a:pt x="68069" y="759"/>
                    <a:pt x="67263" y="1"/>
                    <a:pt x="6630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47;p38">
              <a:extLst>
                <a:ext uri="{FF2B5EF4-FFF2-40B4-BE49-F238E27FC236}">
                  <a16:creationId xmlns:a16="http://schemas.microsoft.com/office/drawing/2014/main" id="{3F861566-3E69-860E-8034-FC1A84BC1795}"/>
                </a:ext>
              </a:extLst>
            </p:cNvPr>
            <p:cNvSpPr/>
            <p:nvPr/>
          </p:nvSpPr>
          <p:spPr>
            <a:xfrm>
              <a:off x="3938561" y="2612175"/>
              <a:ext cx="1379323" cy="222262"/>
            </a:xfrm>
            <a:custGeom>
              <a:avLst/>
              <a:gdLst/>
              <a:ahLst/>
              <a:cxnLst/>
              <a:rect l="l" t="t" r="r" b="b"/>
              <a:pathLst>
                <a:path w="72472" h="11678" fill="none" extrusionOk="0">
                  <a:moveTo>
                    <a:pt x="72472" y="1"/>
                  </a:moveTo>
                  <a:lnTo>
                    <a:pt x="1" y="11677"/>
                  </a:lnTo>
                </a:path>
              </a:pathLst>
            </a:custGeom>
            <a:noFill/>
            <a:ln w="9575" cap="flat" cmpd="sng">
              <a:solidFill>
                <a:srgbClr val="FFFFFF"/>
              </a:solidFill>
              <a:prstDash val="solid"/>
              <a:miter lim="382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48;p38">
              <a:extLst>
                <a:ext uri="{FF2B5EF4-FFF2-40B4-BE49-F238E27FC236}">
                  <a16:creationId xmlns:a16="http://schemas.microsoft.com/office/drawing/2014/main" id="{8CD43E83-D419-473F-4C9C-18655456B288}"/>
                </a:ext>
              </a:extLst>
            </p:cNvPr>
            <p:cNvSpPr/>
            <p:nvPr/>
          </p:nvSpPr>
          <p:spPr>
            <a:xfrm>
              <a:off x="3938561" y="2832218"/>
              <a:ext cx="1379323" cy="245576"/>
            </a:xfrm>
            <a:custGeom>
              <a:avLst/>
              <a:gdLst/>
              <a:ahLst/>
              <a:cxnLst/>
              <a:rect l="l" t="t" r="r" b="b"/>
              <a:pathLst>
                <a:path w="72472" h="12903" fill="none" extrusionOk="0">
                  <a:moveTo>
                    <a:pt x="72472" y="1"/>
                  </a:moveTo>
                  <a:lnTo>
                    <a:pt x="1" y="12902"/>
                  </a:lnTo>
                </a:path>
              </a:pathLst>
            </a:custGeom>
            <a:noFill/>
            <a:ln w="9575" cap="flat" cmpd="sng">
              <a:solidFill>
                <a:srgbClr val="FFFFFF"/>
              </a:solidFill>
              <a:prstDash val="solid"/>
              <a:miter lim="382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49;p38">
              <a:extLst>
                <a:ext uri="{FF2B5EF4-FFF2-40B4-BE49-F238E27FC236}">
                  <a16:creationId xmlns:a16="http://schemas.microsoft.com/office/drawing/2014/main" id="{D0543D9E-D179-F7F8-9932-FC23942537CF}"/>
                </a:ext>
              </a:extLst>
            </p:cNvPr>
            <p:cNvSpPr/>
            <p:nvPr/>
          </p:nvSpPr>
          <p:spPr>
            <a:xfrm>
              <a:off x="3493395" y="2529845"/>
              <a:ext cx="2115253" cy="1766901"/>
            </a:xfrm>
            <a:custGeom>
              <a:avLst/>
              <a:gdLst/>
              <a:ahLst/>
              <a:cxnLst/>
              <a:rect l="l" t="t" r="r" b="b"/>
              <a:pathLst>
                <a:path w="111139" h="92836" extrusionOk="0">
                  <a:moveTo>
                    <a:pt x="6432" y="1"/>
                  </a:moveTo>
                  <a:lnTo>
                    <a:pt x="0" y="6739"/>
                  </a:lnTo>
                  <a:lnTo>
                    <a:pt x="0" y="67686"/>
                  </a:lnTo>
                  <a:cubicBezTo>
                    <a:pt x="0" y="69869"/>
                    <a:pt x="1570" y="71783"/>
                    <a:pt x="3752" y="72242"/>
                  </a:cubicBezTo>
                  <a:lnTo>
                    <a:pt x="104553" y="92724"/>
                  </a:lnTo>
                  <a:cubicBezTo>
                    <a:pt x="104925" y="92799"/>
                    <a:pt x="105293" y="92835"/>
                    <a:pt x="105656" y="92835"/>
                  </a:cubicBezTo>
                  <a:cubicBezTo>
                    <a:pt x="108616" y="92835"/>
                    <a:pt x="111138" y="90430"/>
                    <a:pt x="111138" y="87326"/>
                  </a:cubicBezTo>
                  <a:lnTo>
                    <a:pt x="111138" y="28216"/>
                  </a:lnTo>
                  <a:cubicBezTo>
                    <a:pt x="111138" y="24502"/>
                    <a:pt x="108535" y="21325"/>
                    <a:pt x="104936" y="20559"/>
                  </a:cubicBezTo>
                  <a:lnTo>
                    <a:pt x="643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50;p38">
              <a:extLst>
                <a:ext uri="{FF2B5EF4-FFF2-40B4-BE49-F238E27FC236}">
                  <a16:creationId xmlns:a16="http://schemas.microsoft.com/office/drawing/2014/main" id="{CC392777-531A-92F1-29BB-DDF92648A357}"/>
                </a:ext>
              </a:extLst>
            </p:cNvPr>
            <p:cNvSpPr/>
            <p:nvPr/>
          </p:nvSpPr>
          <p:spPr>
            <a:xfrm>
              <a:off x="5306147" y="2596874"/>
              <a:ext cx="26246" cy="26988"/>
            </a:xfrm>
            <a:custGeom>
              <a:avLst/>
              <a:gdLst/>
              <a:ahLst/>
              <a:cxnLst/>
              <a:rect l="l" t="t" r="r" b="b"/>
              <a:pathLst>
                <a:path w="1379" h="1418" extrusionOk="0">
                  <a:moveTo>
                    <a:pt x="690" y="1"/>
                  </a:moveTo>
                  <a:cubicBezTo>
                    <a:pt x="307" y="1"/>
                    <a:pt x="0" y="346"/>
                    <a:pt x="0" y="728"/>
                  </a:cubicBezTo>
                  <a:cubicBezTo>
                    <a:pt x="0" y="1111"/>
                    <a:pt x="307" y="1417"/>
                    <a:pt x="690" y="1417"/>
                  </a:cubicBezTo>
                  <a:cubicBezTo>
                    <a:pt x="1072" y="1417"/>
                    <a:pt x="1379" y="1111"/>
                    <a:pt x="1379" y="728"/>
                  </a:cubicBezTo>
                  <a:cubicBezTo>
                    <a:pt x="1379" y="346"/>
                    <a:pt x="1072" y="1"/>
                    <a:pt x="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51;p38">
              <a:extLst>
                <a:ext uri="{FF2B5EF4-FFF2-40B4-BE49-F238E27FC236}">
                  <a16:creationId xmlns:a16="http://schemas.microsoft.com/office/drawing/2014/main" id="{A54CDA78-33B6-608C-4755-E36162CB3BB2}"/>
                </a:ext>
              </a:extLst>
            </p:cNvPr>
            <p:cNvSpPr/>
            <p:nvPr/>
          </p:nvSpPr>
          <p:spPr>
            <a:xfrm>
              <a:off x="5306147" y="2816916"/>
              <a:ext cx="26246" cy="26988"/>
            </a:xfrm>
            <a:custGeom>
              <a:avLst/>
              <a:gdLst/>
              <a:ahLst/>
              <a:cxnLst/>
              <a:rect l="l" t="t" r="r" b="b"/>
              <a:pathLst>
                <a:path w="1379" h="1418" extrusionOk="0">
                  <a:moveTo>
                    <a:pt x="690" y="1"/>
                  </a:moveTo>
                  <a:cubicBezTo>
                    <a:pt x="307" y="1"/>
                    <a:pt x="0" y="345"/>
                    <a:pt x="0" y="728"/>
                  </a:cubicBezTo>
                  <a:cubicBezTo>
                    <a:pt x="0" y="1111"/>
                    <a:pt x="307" y="1417"/>
                    <a:pt x="690" y="1417"/>
                  </a:cubicBezTo>
                  <a:cubicBezTo>
                    <a:pt x="1072" y="1417"/>
                    <a:pt x="1379" y="1111"/>
                    <a:pt x="1379" y="728"/>
                  </a:cubicBezTo>
                  <a:cubicBezTo>
                    <a:pt x="1379" y="345"/>
                    <a:pt x="1072" y="1"/>
                    <a:pt x="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52;p38">
              <a:extLst>
                <a:ext uri="{FF2B5EF4-FFF2-40B4-BE49-F238E27FC236}">
                  <a16:creationId xmlns:a16="http://schemas.microsoft.com/office/drawing/2014/main" id="{7AFA6DAE-7583-6564-D8E9-852D71CE548A}"/>
                </a:ext>
              </a:extLst>
            </p:cNvPr>
            <p:cNvSpPr/>
            <p:nvPr/>
          </p:nvSpPr>
          <p:spPr>
            <a:xfrm>
              <a:off x="3516708" y="2590327"/>
              <a:ext cx="1997937" cy="1631428"/>
            </a:xfrm>
            <a:custGeom>
              <a:avLst/>
              <a:gdLst/>
              <a:ahLst/>
              <a:cxnLst/>
              <a:rect l="l" t="t" r="r" b="b"/>
              <a:pathLst>
                <a:path w="104975" h="85718" fill="none" extrusionOk="0">
                  <a:moveTo>
                    <a:pt x="613" y="0"/>
                  </a:moveTo>
                  <a:lnTo>
                    <a:pt x="102180" y="21937"/>
                  </a:lnTo>
                  <a:cubicBezTo>
                    <a:pt x="103826" y="22282"/>
                    <a:pt x="104975" y="23736"/>
                    <a:pt x="104975" y="25383"/>
                  </a:cubicBezTo>
                  <a:lnTo>
                    <a:pt x="104975" y="81813"/>
                  </a:lnTo>
                  <a:cubicBezTo>
                    <a:pt x="104975" y="84071"/>
                    <a:pt x="102946" y="85718"/>
                    <a:pt x="101146" y="85373"/>
                  </a:cubicBezTo>
                  <a:lnTo>
                    <a:pt x="0" y="64815"/>
                  </a:lnTo>
                </a:path>
              </a:pathLst>
            </a:custGeom>
            <a:noFill/>
            <a:ln w="9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53;p38">
              <a:extLst>
                <a:ext uri="{FF2B5EF4-FFF2-40B4-BE49-F238E27FC236}">
                  <a16:creationId xmlns:a16="http://schemas.microsoft.com/office/drawing/2014/main" id="{6314608D-5C61-B33A-E5B2-839EC99CF81C}"/>
                </a:ext>
              </a:extLst>
            </p:cNvPr>
            <p:cNvSpPr/>
            <p:nvPr/>
          </p:nvSpPr>
          <p:spPr>
            <a:xfrm>
              <a:off x="3497772" y="3819477"/>
              <a:ext cx="7289" cy="2189"/>
            </a:xfrm>
            <a:custGeom>
              <a:avLst/>
              <a:gdLst/>
              <a:ahLst/>
              <a:cxnLst/>
              <a:rect l="l" t="t" r="r" b="b"/>
              <a:pathLst>
                <a:path w="383" h="115" fill="none" extrusionOk="0">
                  <a:moveTo>
                    <a:pt x="383" y="115"/>
                  </a:moveTo>
                  <a:lnTo>
                    <a:pt x="0" y="0"/>
                  </a:lnTo>
                </a:path>
              </a:pathLst>
            </a:custGeom>
            <a:noFill/>
            <a:ln w="10525" cap="rnd" cmpd="sng">
              <a:solidFill>
                <a:srgbClr val="730D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1474;p38">
            <a:extLst>
              <a:ext uri="{FF2B5EF4-FFF2-40B4-BE49-F238E27FC236}">
                <a16:creationId xmlns:a16="http://schemas.microsoft.com/office/drawing/2014/main" id="{F3603023-DDF2-6757-F8B2-C5CA18AFE0DD}"/>
              </a:ext>
            </a:extLst>
          </p:cNvPr>
          <p:cNvSpPr/>
          <p:nvPr/>
        </p:nvSpPr>
        <p:spPr>
          <a:xfrm>
            <a:off x="1981588" y="1818458"/>
            <a:ext cx="1608132" cy="160311"/>
          </a:xfrm>
          <a:custGeom>
            <a:avLst/>
            <a:gdLst/>
            <a:ahLst/>
            <a:cxnLst/>
            <a:rect l="l" t="t" r="r" b="b"/>
            <a:pathLst>
              <a:path w="84494" h="8423" fill="none" extrusionOk="0">
                <a:moveTo>
                  <a:pt x="1" y="8423"/>
                </a:moveTo>
                <a:lnTo>
                  <a:pt x="1" y="0"/>
                </a:lnTo>
                <a:lnTo>
                  <a:pt x="84493" y="0"/>
                </a:lnTo>
              </a:path>
            </a:pathLst>
          </a:custGeom>
          <a:noFill/>
          <a:ln w="41150" cap="flat" cmpd="sng">
            <a:solidFill>
              <a:schemeClr val="tx1"/>
            </a:solidFill>
            <a:prstDash val="solid"/>
            <a:miter lim="3828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487;p38">
            <a:extLst>
              <a:ext uri="{FF2B5EF4-FFF2-40B4-BE49-F238E27FC236}">
                <a16:creationId xmlns:a16="http://schemas.microsoft.com/office/drawing/2014/main" id="{662A9B12-0607-7ECA-D0E5-F41D6FDF15BD}"/>
              </a:ext>
            </a:extLst>
          </p:cNvPr>
          <p:cNvSpPr/>
          <p:nvPr/>
        </p:nvSpPr>
        <p:spPr>
          <a:xfrm>
            <a:off x="2315288" y="2160499"/>
            <a:ext cx="1236522" cy="1362575"/>
          </a:xfrm>
          <a:custGeom>
            <a:avLst/>
            <a:gdLst/>
            <a:ahLst/>
            <a:cxnLst/>
            <a:rect l="l" t="t" r="r" b="b"/>
            <a:pathLst>
              <a:path w="64969" h="71592" fill="none" extrusionOk="0">
                <a:moveTo>
                  <a:pt x="1" y="1"/>
                </a:moveTo>
                <a:lnTo>
                  <a:pt x="28293" y="1"/>
                </a:lnTo>
                <a:lnTo>
                  <a:pt x="28293" y="71591"/>
                </a:lnTo>
                <a:lnTo>
                  <a:pt x="64968" y="71591"/>
                </a:lnTo>
              </a:path>
            </a:pathLst>
          </a:custGeom>
          <a:noFill/>
          <a:ln w="41150" cap="flat" cmpd="sng">
            <a:solidFill>
              <a:schemeClr val="tx1"/>
            </a:solidFill>
            <a:prstDash val="solid"/>
            <a:miter lim="3828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146;p16">
            <a:extLst>
              <a:ext uri="{FF2B5EF4-FFF2-40B4-BE49-F238E27FC236}">
                <a16:creationId xmlns:a16="http://schemas.microsoft.com/office/drawing/2014/main" id="{AD95C0F5-7AE1-CFA1-115D-350C5D295F75}"/>
              </a:ext>
            </a:extLst>
          </p:cNvPr>
          <p:cNvGrpSpPr/>
          <p:nvPr/>
        </p:nvGrpSpPr>
        <p:grpSpPr>
          <a:xfrm>
            <a:off x="2737289" y="1557999"/>
            <a:ext cx="5852824" cy="616274"/>
            <a:chOff x="2346575" y="1083896"/>
            <a:chExt cx="6340225" cy="434400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81" name="Google Shape;147;p16">
              <a:extLst>
                <a:ext uri="{FF2B5EF4-FFF2-40B4-BE49-F238E27FC236}">
                  <a16:creationId xmlns:a16="http://schemas.microsoft.com/office/drawing/2014/main" id="{2CA70E42-B163-5A55-E9A0-988BBBFE46A4}"/>
                </a:ext>
              </a:extLst>
            </p:cNvPr>
            <p:cNvSpPr/>
            <p:nvPr/>
          </p:nvSpPr>
          <p:spPr>
            <a:xfrm>
              <a:off x="3330300" y="1083896"/>
              <a:ext cx="5356500" cy="434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2" name="Google Shape;148;p16">
              <a:extLst>
                <a:ext uri="{FF2B5EF4-FFF2-40B4-BE49-F238E27FC236}">
                  <a16:creationId xmlns:a16="http://schemas.microsoft.com/office/drawing/2014/main" id="{C6E5B15E-328F-4CA1-F10E-450B9DB65826}"/>
                </a:ext>
              </a:extLst>
            </p:cNvPr>
            <p:cNvSpPr txBox="1"/>
            <p:nvPr/>
          </p:nvSpPr>
          <p:spPr>
            <a:xfrm>
              <a:off x="3330300" y="1097096"/>
              <a:ext cx="5161249" cy="40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vi-VN" sz="1600" dirty="0"/>
                <a:t>Người dùng cần quản lý thu–chi để tránh lãng phí và đưa ra quyết định tài chính đúng đắn.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6" name="Google Shape;152;p16">
              <a:extLst>
                <a:ext uri="{FF2B5EF4-FFF2-40B4-BE49-F238E27FC236}">
                  <a16:creationId xmlns:a16="http://schemas.microsoft.com/office/drawing/2014/main" id="{935C11FF-806F-C50F-C03B-96EA214EB2E8}"/>
                </a:ext>
              </a:extLst>
            </p:cNvPr>
            <p:cNvCxnSpPr>
              <a:cxnSpLocks/>
            </p:cNvCxnSpPr>
            <p:nvPr/>
          </p:nvCxnSpPr>
          <p:spPr>
            <a:xfrm>
              <a:off x="2346575" y="1301096"/>
              <a:ext cx="584100" cy="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" name="Google Shape;146;p16">
            <a:extLst>
              <a:ext uri="{FF2B5EF4-FFF2-40B4-BE49-F238E27FC236}">
                <a16:creationId xmlns:a16="http://schemas.microsoft.com/office/drawing/2014/main" id="{E8929C86-EC7A-65A0-0D29-F3F75C3DAEFA}"/>
              </a:ext>
            </a:extLst>
          </p:cNvPr>
          <p:cNvGrpSpPr/>
          <p:nvPr/>
        </p:nvGrpSpPr>
        <p:grpSpPr>
          <a:xfrm>
            <a:off x="3644589" y="2252624"/>
            <a:ext cx="4944722" cy="616274"/>
            <a:chOff x="3330300" y="1083896"/>
            <a:chExt cx="5356500" cy="434400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90" name="Google Shape;147;p16">
              <a:extLst>
                <a:ext uri="{FF2B5EF4-FFF2-40B4-BE49-F238E27FC236}">
                  <a16:creationId xmlns:a16="http://schemas.microsoft.com/office/drawing/2014/main" id="{5E014AFC-D410-77E6-1467-C2993F2644EC}"/>
                </a:ext>
              </a:extLst>
            </p:cNvPr>
            <p:cNvSpPr/>
            <p:nvPr/>
          </p:nvSpPr>
          <p:spPr>
            <a:xfrm>
              <a:off x="3330300" y="1083896"/>
              <a:ext cx="5356500" cy="434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1" name="Google Shape;148;p16">
              <a:extLst>
                <a:ext uri="{FF2B5EF4-FFF2-40B4-BE49-F238E27FC236}">
                  <a16:creationId xmlns:a16="http://schemas.microsoft.com/office/drawing/2014/main" id="{E0C65324-E954-2194-D195-909D7DA102D4}"/>
                </a:ext>
              </a:extLst>
            </p:cNvPr>
            <p:cNvSpPr txBox="1"/>
            <p:nvPr/>
          </p:nvSpPr>
          <p:spPr>
            <a:xfrm>
              <a:off x="3330300" y="1097096"/>
              <a:ext cx="5161249" cy="40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vi-VN" sz="1600" dirty="0"/>
                <a:t>Người dùng hiện vẫn ghi chép bằng </a:t>
              </a:r>
              <a:r>
                <a:rPr lang="vi-VN" sz="1600" b="1" dirty="0"/>
                <a:t>sổ tay, Excel</a:t>
              </a:r>
              <a:r>
                <a:rPr lang="vi-VN" sz="1600" dirty="0"/>
                <a:t> → mất thời gian, thiếu trực quan.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146;p16">
            <a:extLst>
              <a:ext uri="{FF2B5EF4-FFF2-40B4-BE49-F238E27FC236}">
                <a16:creationId xmlns:a16="http://schemas.microsoft.com/office/drawing/2014/main" id="{1CC64DB8-A91D-A4CE-CEDF-13AFBFB41E94}"/>
              </a:ext>
            </a:extLst>
          </p:cNvPr>
          <p:cNvGrpSpPr/>
          <p:nvPr/>
        </p:nvGrpSpPr>
        <p:grpSpPr>
          <a:xfrm>
            <a:off x="2908745" y="2983149"/>
            <a:ext cx="5668904" cy="616274"/>
            <a:chOff x="2545811" y="1083896"/>
            <a:chExt cx="6140989" cy="434400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94" name="Google Shape;147;p16">
              <a:extLst>
                <a:ext uri="{FF2B5EF4-FFF2-40B4-BE49-F238E27FC236}">
                  <a16:creationId xmlns:a16="http://schemas.microsoft.com/office/drawing/2014/main" id="{20969BEB-D3F2-CEBC-7899-56F577DB9E8E}"/>
                </a:ext>
              </a:extLst>
            </p:cNvPr>
            <p:cNvSpPr/>
            <p:nvPr/>
          </p:nvSpPr>
          <p:spPr>
            <a:xfrm>
              <a:off x="3330300" y="1083896"/>
              <a:ext cx="5356500" cy="434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5" name="Google Shape;148;p16">
              <a:extLst>
                <a:ext uri="{FF2B5EF4-FFF2-40B4-BE49-F238E27FC236}">
                  <a16:creationId xmlns:a16="http://schemas.microsoft.com/office/drawing/2014/main" id="{05B4D28C-E42C-0A54-F9CA-3017BFDD03D2}"/>
                </a:ext>
              </a:extLst>
            </p:cNvPr>
            <p:cNvSpPr txBox="1"/>
            <p:nvPr/>
          </p:nvSpPr>
          <p:spPr>
            <a:xfrm>
              <a:off x="3330300" y="1097096"/>
              <a:ext cx="5161249" cy="40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vi-VN" sz="1600" dirty="0"/>
                <a:t>Ứng dụng trên thị trường </a:t>
              </a:r>
              <a:r>
                <a:rPr lang="vi-VN" sz="1600" b="1" dirty="0"/>
                <a:t>giao diện phức tạp, nhiều quảng cáo</a:t>
              </a:r>
              <a:r>
                <a:rPr lang="vi-VN" sz="1600" dirty="0"/>
                <a:t>, không phù hợp người Việt.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6" name="Google Shape;152;p16">
              <a:extLst>
                <a:ext uri="{FF2B5EF4-FFF2-40B4-BE49-F238E27FC236}">
                  <a16:creationId xmlns:a16="http://schemas.microsoft.com/office/drawing/2014/main" id="{D600A2B4-5B16-636C-2246-B8CA1DEEE190}"/>
                </a:ext>
              </a:extLst>
            </p:cNvPr>
            <p:cNvCxnSpPr>
              <a:cxnSpLocks/>
            </p:cNvCxnSpPr>
            <p:nvPr/>
          </p:nvCxnSpPr>
          <p:spPr>
            <a:xfrm>
              <a:off x="2545811" y="1301096"/>
              <a:ext cx="384864" cy="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6550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0.02309 2.22222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5" grpId="0" animBg="1"/>
      <p:bldP spid="7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45ADFF70-0EF2-8977-39DF-93CF376A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63" b="100000"/>
          <a:stretch/>
        </p:blipFill>
        <p:spPr>
          <a:xfrm>
            <a:off x="2443717" y="1734285"/>
            <a:ext cx="4256567" cy="3813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A756598-A734-D7C4-F3C2-31E46E33D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776" b="100913"/>
          <a:stretch/>
        </p:blipFill>
        <p:spPr>
          <a:xfrm>
            <a:off x="2000250" y="1159167"/>
            <a:ext cx="5143500" cy="460842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82C8878-0B01-087D-49D2-EB41A079B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0" b="-48863"/>
          <a:stretch/>
        </p:blipFill>
        <p:spPr>
          <a:xfrm>
            <a:off x="2443717" y="3027843"/>
            <a:ext cx="4256567" cy="381375"/>
          </a:xfrm>
          <a:prstGeom prst="rect">
            <a:avLst/>
          </a:prstGeom>
        </p:spPr>
      </p:pic>
      <p:pic>
        <p:nvPicPr>
          <p:cNvPr id="9" name="Hình ảnh 8" descr="Ảnh có chứa văn bản, hình mẫu, đồ họa véc tơ&#10;&#10;Mô tả được tạo tự động">
            <a:extLst>
              <a:ext uri="{FF2B5EF4-FFF2-40B4-BE49-F238E27FC236}">
                <a16:creationId xmlns:a16="http://schemas.microsoft.com/office/drawing/2014/main" id="{85DB1CCF-0E65-89A3-2B98-D2FE699BE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b="17571"/>
          <a:stretch/>
        </p:blipFill>
        <p:spPr>
          <a:xfrm>
            <a:off x="2443719" y="2164713"/>
            <a:ext cx="4256565" cy="871224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770DED9-9158-A3C2-F2A3-9C81E28B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41" b="-47204"/>
          <a:stretch/>
        </p:blipFill>
        <p:spPr>
          <a:xfrm>
            <a:off x="2000250" y="3483759"/>
            <a:ext cx="5143500" cy="46084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7F58D43-F6BA-228C-C0E7-EF586A5BF91B}"/>
              </a:ext>
            </a:extLst>
          </p:cNvPr>
          <p:cNvSpPr txBox="1"/>
          <p:nvPr/>
        </p:nvSpPr>
        <p:spPr>
          <a:xfrm>
            <a:off x="3430504" y="2676318"/>
            <a:ext cx="22829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Montserrat" panose="00000500000000000000" pitchFamily="2" charset="0"/>
              </a:rPr>
              <a:t>For Following our presentation</a:t>
            </a:r>
            <a:endParaRPr lang="vi-VN" sz="105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04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28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2C67DF27-1BAB-184A-174C-19D831E7D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>
            <a:extLst>
              <a:ext uri="{FF2B5EF4-FFF2-40B4-BE49-F238E27FC236}">
                <a16:creationId xmlns:a16="http://schemas.microsoft.com/office/drawing/2014/main" id="{F5A132F5-5DE8-4007-0DB5-ACA2757AD5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4127" y="379936"/>
            <a:ext cx="38169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GIỚI THIỆU VỀ DỰ ÁN</a:t>
            </a:r>
            <a:endParaRPr sz="2800"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pic>
        <p:nvPicPr>
          <p:cNvPr id="4" name="Google Shape;126;p27">
            <a:extLst>
              <a:ext uri="{FF2B5EF4-FFF2-40B4-BE49-F238E27FC236}">
                <a16:creationId xmlns:a16="http://schemas.microsoft.com/office/drawing/2014/main" id="{693192AE-194C-1F1E-E898-80604AC977A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6257" b="6257"/>
          <a:stretch/>
        </p:blipFill>
        <p:spPr>
          <a:xfrm>
            <a:off x="228550" y="379936"/>
            <a:ext cx="2819450" cy="438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DE994-D901-F510-1BE3-3B826CC79C7A}"/>
              </a:ext>
            </a:extLst>
          </p:cNvPr>
          <p:cNvSpPr txBox="1"/>
          <p:nvPr/>
        </p:nvSpPr>
        <p:spPr>
          <a:xfrm>
            <a:off x="3574473" y="1125199"/>
            <a:ext cx="48141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Mục </a:t>
            </a:r>
            <a:r>
              <a:rPr lang="en-US" sz="1600" b="1" dirty="0" err="1"/>
              <a:t>đích</a:t>
            </a:r>
            <a:r>
              <a:rPr lang="en-US" sz="1600" b="1" dirty="0"/>
              <a:t>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chép</a:t>
            </a:r>
            <a:r>
              <a:rPr lang="en-US" dirty="0"/>
              <a:t>,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chi.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lãng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tiếng</a:t>
            </a:r>
            <a:r>
              <a:rPr lang="en-US" dirty="0"/>
              <a:t> Việt,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FAD56-9A8B-77FE-EB52-C7A1B30B1834}"/>
              </a:ext>
            </a:extLst>
          </p:cNvPr>
          <p:cNvSpPr txBox="1"/>
          <p:nvPr/>
        </p:nvSpPr>
        <p:spPr>
          <a:xfrm>
            <a:off x="3574473" y="2909454"/>
            <a:ext cx="36856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b="1" dirty="0" err="1"/>
              <a:t>Tính</a:t>
            </a:r>
            <a:r>
              <a:rPr lang="en-US" sz="1600" b="1" dirty="0"/>
              <a:t> </a:t>
            </a:r>
            <a:r>
              <a:rPr lang="vi-VN" sz="1600" b="1" dirty="0"/>
              <a:t>cấp</a:t>
            </a:r>
            <a:r>
              <a:rPr lang="en-US" sz="1600" b="1" dirty="0"/>
              <a:t> </a:t>
            </a:r>
            <a:r>
              <a:rPr lang="en-US" sz="1600" b="1" dirty="0" err="1"/>
              <a:t>thiết</a:t>
            </a:r>
            <a:r>
              <a:rPr lang="en-US" sz="1600" b="1" dirty="0"/>
              <a:t>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Nhu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thói</a:t>
            </a:r>
            <a:r>
              <a:rPr lang="en-US" dirty="0"/>
              <a:t> </a:t>
            </a:r>
            <a:r>
              <a:rPr lang="en-US" dirty="0" err="1"/>
              <a:t>quen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chép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App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,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quảng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8938A-5E76-08B5-AD17-53B1787522DB}"/>
              </a:ext>
            </a:extLst>
          </p:cNvPr>
          <p:cNvSpPr txBox="1"/>
          <p:nvPr/>
        </p:nvSpPr>
        <p:spPr>
          <a:xfrm>
            <a:off x="3300844" y="371571"/>
            <a:ext cx="7204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5495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>
          <a:extLst>
            <a:ext uri="{FF2B5EF4-FFF2-40B4-BE49-F238E27FC236}">
              <a16:creationId xmlns:a16="http://schemas.microsoft.com/office/drawing/2014/main" id="{B81ADED7-D976-87B8-1C3C-E2E63705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>
            <a:extLst>
              <a:ext uri="{FF2B5EF4-FFF2-40B4-BE49-F238E27FC236}">
                <a16:creationId xmlns:a16="http://schemas.microsoft.com/office/drawing/2014/main" id="{7626FA48-07CC-04FB-376A-60D3471E8C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9819" y="379936"/>
            <a:ext cx="38169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GIỚI THIỆU VỀ DỰ ÁN</a:t>
            </a:r>
            <a:endParaRPr sz="2800"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pic>
        <p:nvPicPr>
          <p:cNvPr id="4" name="Google Shape;126;p27">
            <a:extLst>
              <a:ext uri="{FF2B5EF4-FFF2-40B4-BE49-F238E27FC236}">
                <a16:creationId xmlns:a16="http://schemas.microsoft.com/office/drawing/2014/main" id="{CF015EC0-40F8-27C5-96D5-8214BB7D76A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765" r="1765"/>
          <a:stretch/>
        </p:blipFill>
        <p:spPr>
          <a:xfrm>
            <a:off x="6123709" y="379936"/>
            <a:ext cx="2819450" cy="438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81943-12AD-55EE-C2AD-B4EA65249695}"/>
              </a:ext>
            </a:extLst>
          </p:cNvPr>
          <p:cNvSpPr txBox="1"/>
          <p:nvPr/>
        </p:nvSpPr>
        <p:spPr>
          <a:xfrm>
            <a:off x="200841" y="952636"/>
            <a:ext cx="450277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Phạm vi: </a:t>
            </a:r>
          </a:p>
          <a:p>
            <a:pPr marL="285750" lvl="8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300" dirty="0" err="1"/>
              <a:t>Ghi</a:t>
            </a:r>
            <a:r>
              <a:rPr lang="en-US" sz="1300" dirty="0"/>
              <a:t> </a:t>
            </a:r>
            <a:r>
              <a:rPr lang="en-US" sz="1300" dirty="0" err="1"/>
              <a:t>chép</a:t>
            </a:r>
            <a:r>
              <a:rPr lang="en-US" sz="1300" dirty="0"/>
              <a:t> </a:t>
            </a:r>
            <a:r>
              <a:rPr lang="en-US" sz="1300" dirty="0" err="1"/>
              <a:t>thu</a:t>
            </a:r>
            <a:r>
              <a:rPr lang="en-US" sz="1300" dirty="0"/>
              <a:t> chi, </a:t>
            </a:r>
            <a:r>
              <a:rPr lang="en-US" sz="1300" dirty="0" err="1"/>
              <a:t>phân</a:t>
            </a:r>
            <a:r>
              <a:rPr lang="en-US" sz="1300" dirty="0"/>
              <a:t> </a:t>
            </a:r>
            <a:r>
              <a:rPr lang="en-US" sz="1300" dirty="0" err="1"/>
              <a:t>loại</a:t>
            </a:r>
            <a:r>
              <a:rPr lang="en-US" sz="1300" dirty="0"/>
              <a:t> chi </a:t>
            </a:r>
            <a:r>
              <a:rPr lang="en-US" sz="1300" dirty="0" err="1"/>
              <a:t>tiêu</a:t>
            </a:r>
            <a:r>
              <a:rPr lang="en-US" sz="1300" dirty="0"/>
              <a:t>.</a:t>
            </a:r>
          </a:p>
          <a:p>
            <a:pPr marL="285750" lvl="8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300" dirty="0" err="1"/>
              <a:t>Thống</a:t>
            </a:r>
            <a:r>
              <a:rPr lang="en-US" sz="1300" dirty="0"/>
              <a:t> </a:t>
            </a:r>
            <a:r>
              <a:rPr lang="en-US" sz="1300" dirty="0" err="1"/>
              <a:t>kê</a:t>
            </a:r>
            <a:r>
              <a:rPr lang="en-US" sz="1300" dirty="0"/>
              <a:t>, </a:t>
            </a:r>
            <a:r>
              <a:rPr lang="en-US" sz="1300" dirty="0" err="1"/>
              <a:t>biểu</a:t>
            </a:r>
            <a:r>
              <a:rPr lang="en-US" sz="1300" dirty="0"/>
              <a:t> </a:t>
            </a:r>
            <a:r>
              <a:rPr lang="en-US" sz="1300" dirty="0" err="1"/>
              <a:t>đồ</a:t>
            </a:r>
            <a:r>
              <a:rPr lang="en-US" sz="1300" dirty="0"/>
              <a:t>, </a:t>
            </a:r>
            <a:r>
              <a:rPr lang="en-US" sz="1300" dirty="0" err="1"/>
              <a:t>báo</a:t>
            </a:r>
            <a:r>
              <a:rPr lang="en-US" sz="1300" dirty="0"/>
              <a:t> </a:t>
            </a:r>
            <a:r>
              <a:rPr lang="en-US" sz="1300" dirty="0" err="1"/>
              <a:t>cáo</a:t>
            </a:r>
            <a:r>
              <a:rPr lang="en-US" sz="1300" dirty="0"/>
              <a:t> </a:t>
            </a:r>
            <a:r>
              <a:rPr lang="en-US" sz="1300" dirty="0" err="1"/>
              <a:t>theo</a:t>
            </a:r>
            <a:r>
              <a:rPr lang="en-US" sz="1300" dirty="0"/>
              <a:t> </a:t>
            </a:r>
            <a:r>
              <a:rPr lang="en-US" sz="1300" dirty="0" err="1"/>
              <a:t>thời</a:t>
            </a:r>
            <a:r>
              <a:rPr lang="en-US" sz="1300" dirty="0"/>
              <a:t> </a:t>
            </a:r>
            <a:r>
              <a:rPr lang="en-US" sz="1300" dirty="0" err="1"/>
              <a:t>gian</a:t>
            </a:r>
            <a:endParaRPr lang="en-US" sz="1300" dirty="0"/>
          </a:p>
          <a:p>
            <a:pPr marL="285750" lvl="8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300" dirty="0"/>
              <a:t>Quản </a:t>
            </a:r>
            <a:r>
              <a:rPr lang="en-US" sz="1300" dirty="0" err="1"/>
              <a:t>lý</a:t>
            </a:r>
            <a:r>
              <a:rPr lang="en-US" sz="1300" dirty="0"/>
              <a:t> </a:t>
            </a:r>
            <a:r>
              <a:rPr lang="en-US" sz="1300" dirty="0" err="1"/>
              <a:t>danh</a:t>
            </a:r>
            <a:r>
              <a:rPr lang="en-US" sz="1300" dirty="0"/>
              <a:t> </a:t>
            </a:r>
            <a:r>
              <a:rPr lang="en-US" sz="1300" dirty="0" err="1"/>
              <a:t>mục</a:t>
            </a:r>
            <a:r>
              <a:rPr lang="en-US" sz="1300" dirty="0"/>
              <a:t> &amp; </a:t>
            </a:r>
            <a:r>
              <a:rPr lang="en-US" sz="1300" dirty="0" err="1"/>
              <a:t>tài</a:t>
            </a:r>
            <a:r>
              <a:rPr lang="en-US" sz="1300" dirty="0"/>
              <a:t> </a:t>
            </a:r>
            <a:r>
              <a:rPr lang="en-US" sz="1300" dirty="0" err="1"/>
              <a:t>khoản</a:t>
            </a:r>
            <a:r>
              <a:rPr lang="en-US" sz="1300" dirty="0"/>
              <a:t> </a:t>
            </a:r>
            <a:r>
              <a:rPr lang="en-US" sz="1300" dirty="0" err="1"/>
              <a:t>người</a:t>
            </a:r>
            <a:r>
              <a:rPr lang="en-US" sz="1300" dirty="0"/>
              <a:t> </a:t>
            </a:r>
            <a:r>
              <a:rPr lang="en-US" sz="1300" dirty="0" err="1"/>
              <a:t>dùng</a:t>
            </a:r>
            <a:endParaRPr lang="en-US" sz="1300" dirty="0"/>
          </a:p>
          <a:p>
            <a:pPr marL="285750" lvl="8" indent="-28575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300" dirty="0" err="1"/>
              <a:t>Hoạt</a:t>
            </a:r>
            <a:r>
              <a:rPr lang="en-US" sz="1300" dirty="0"/>
              <a:t> </a:t>
            </a:r>
            <a:r>
              <a:rPr lang="en-US" sz="1300" dirty="0" err="1"/>
              <a:t>động</a:t>
            </a:r>
            <a:r>
              <a:rPr lang="en-US" sz="1300" dirty="0"/>
              <a:t> </a:t>
            </a:r>
            <a:r>
              <a:rPr lang="en-US" sz="1300" dirty="0" err="1"/>
              <a:t>trên</a:t>
            </a:r>
            <a:r>
              <a:rPr lang="en-US" sz="1300" dirty="0"/>
              <a:t> web, </a:t>
            </a:r>
            <a:r>
              <a:rPr lang="en-US" sz="1300" dirty="0" err="1"/>
              <a:t>không</a:t>
            </a:r>
            <a:r>
              <a:rPr lang="en-US" sz="1300" dirty="0"/>
              <a:t> </a:t>
            </a:r>
            <a:r>
              <a:rPr lang="en-US" sz="1300" dirty="0" err="1"/>
              <a:t>yêu</a:t>
            </a:r>
            <a:r>
              <a:rPr lang="en-US" sz="1300" dirty="0"/>
              <a:t> </a:t>
            </a:r>
            <a:r>
              <a:rPr lang="en-US" sz="1300" dirty="0" err="1"/>
              <a:t>cầu</a:t>
            </a:r>
            <a:r>
              <a:rPr lang="en-US" sz="1300" dirty="0"/>
              <a:t> </a:t>
            </a:r>
            <a:r>
              <a:rPr lang="en-US" sz="1300" dirty="0" err="1"/>
              <a:t>tải</a:t>
            </a:r>
            <a:r>
              <a:rPr lang="en-US" sz="1300" dirty="0"/>
              <a:t> app</a:t>
            </a:r>
          </a:p>
          <a:p>
            <a:pPr lvl="8">
              <a:spcBef>
                <a:spcPts val="600"/>
              </a:spcBef>
            </a:pPr>
            <a:r>
              <a:rPr lang="en-US" sz="1300" i="1" dirty="0" err="1"/>
              <a:t>Ngoài</a:t>
            </a:r>
            <a:r>
              <a:rPr lang="en-US" sz="1300" i="1" dirty="0"/>
              <a:t> </a:t>
            </a:r>
            <a:r>
              <a:rPr lang="en-US" sz="1300" i="1" dirty="0" err="1"/>
              <a:t>phạm</a:t>
            </a:r>
            <a:r>
              <a:rPr lang="en-US" sz="1300" i="1" dirty="0"/>
              <a:t> vi: </a:t>
            </a:r>
            <a:r>
              <a:rPr lang="en-US" sz="1300" dirty="0"/>
              <a:t>mobile app, </a:t>
            </a:r>
            <a:r>
              <a:rPr lang="en-US" sz="1300" dirty="0" err="1"/>
              <a:t>đồng</a:t>
            </a:r>
            <a:r>
              <a:rPr lang="en-US" sz="1300" dirty="0"/>
              <a:t> </a:t>
            </a:r>
            <a:r>
              <a:rPr lang="en-US" sz="1300" dirty="0" err="1"/>
              <a:t>bộ</a:t>
            </a:r>
            <a:r>
              <a:rPr lang="en-US" sz="1300" dirty="0"/>
              <a:t> </a:t>
            </a:r>
            <a:r>
              <a:rPr lang="en-US" sz="1300" dirty="0" err="1"/>
              <a:t>đa</a:t>
            </a:r>
            <a:r>
              <a:rPr lang="en-US" sz="1300" dirty="0"/>
              <a:t> </a:t>
            </a:r>
            <a:r>
              <a:rPr lang="en-US" sz="1300" dirty="0" err="1"/>
              <a:t>nền</a:t>
            </a:r>
            <a:r>
              <a:rPr lang="en-US" sz="1300" dirty="0"/>
              <a:t> </a:t>
            </a:r>
            <a:r>
              <a:rPr lang="en-US" sz="1300" dirty="0" err="1"/>
              <a:t>tảng</a:t>
            </a:r>
            <a:r>
              <a:rPr lang="en-US" sz="1300" dirty="0"/>
              <a:t>, </a:t>
            </a:r>
            <a:r>
              <a:rPr lang="en-US" sz="1300" dirty="0" err="1"/>
              <a:t>tích</a:t>
            </a:r>
            <a:r>
              <a:rPr lang="en-US" sz="1300" dirty="0"/>
              <a:t> </a:t>
            </a:r>
            <a:r>
              <a:rPr lang="en-US" sz="1300" dirty="0" err="1"/>
              <a:t>hợp</a:t>
            </a:r>
            <a:r>
              <a:rPr lang="en-US" sz="1300" dirty="0"/>
              <a:t> </a:t>
            </a:r>
            <a:r>
              <a:rPr lang="en-US" sz="1300" dirty="0" err="1"/>
              <a:t>ngân</a:t>
            </a:r>
            <a:r>
              <a:rPr lang="en-US" sz="1300" dirty="0"/>
              <a:t> </a:t>
            </a:r>
            <a:r>
              <a:rPr lang="en-US" sz="1300" dirty="0" err="1"/>
              <a:t>hàng</a:t>
            </a:r>
            <a:r>
              <a:rPr lang="en-US" sz="1300" dirty="0"/>
              <a:t>, AI </a:t>
            </a:r>
            <a:r>
              <a:rPr lang="en-US" sz="1300" dirty="0" err="1"/>
              <a:t>gợi</a:t>
            </a:r>
            <a:r>
              <a:rPr lang="en-US" sz="1300" dirty="0"/>
              <a:t> ý, </a:t>
            </a:r>
            <a:r>
              <a:rPr lang="en-US" sz="1300" dirty="0" err="1"/>
              <a:t>đa</a:t>
            </a:r>
            <a:r>
              <a:rPr lang="en-US" sz="1300" dirty="0"/>
              <a:t> </a:t>
            </a:r>
            <a:r>
              <a:rPr lang="en-US" sz="1300" dirty="0" err="1"/>
              <a:t>ngôn</a:t>
            </a:r>
            <a:r>
              <a:rPr lang="en-US" sz="1300" dirty="0"/>
              <a:t> </a:t>
            </a:r>
            <a:r>
              <a:rPr lang="en-US" sz="1300" dirty="0" err="1"/>
              <a:t>ngữ</a:t>
            </a:r>
            <a:r>
              <a:rPr lang="en-US" sz="13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63ABF-F278-7218-D53B-7DF003716212}"/>
              </a:ext>
            </a:extLst>
          </p:cNvPr>
          <p:cNvSpPr txBox="1"/>
          <p:nvPr/>
        </p:nvSpPr>
        <p:spPr>
          <a:xfrm>
            <a:off x="200838" y="3171941"/>
            <a:ext cx="4502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tượng</a:t>
            </a:r>
            <a:r>
              <a:rPr lang="en-US" b="1" dirty="0"/>
              <a:t>: </a:t>
            </a:r>
            <a:r>
              <a:rPr lang="en-US" sz="1300" dirty="0"/>
              <a:t>Sinh </a:t>
            </a:r>
            <a:r>
              <a:rPr lang="en-US" sz="1300" dirty="0" err="1"/>
              <a:t>viên</a:t>
            </a:r>
            <a:r>
              <a:rPr lang="en-US" sz="1300" dirty="0"/>
              <a:t>, </a:t>
            </a:r>
            <a:r>
              <a:rPr lang="en-US" sz="1300" dirty="0" err="1"/>
              <a:t>nhân</a:t>
            </a:r>
            <a:r>
              <a:rPr lang="en-US" sz="1300" dirty="0"/>
              <a:t> </a:t>
            </a:r>
            <a:r>
              <a:rPr lang="en-US" sz="1300" dirty="0" err="1"/>
              <a:t>viên</a:t>
            </a:r>
            <a:r>
              <a:rPr lang="en-US" sz="1300" dirty="0"/>
              <a:t> </a:t>
            </a:r>
            <a:r>
              <a:rPr lang="en-US" sz="1300" dirty="0" err="1"/>
              <a:t>văn</a:t>
            </a:r>
            <a:r>
              <a:rPr lang="en-US" sz="1300" dirty="0"/>
              <a:t> </a:t>
            </a:r>
            <a:r>
              <a:rPr lang="en-US" sz="1300" dirty="0" err="1"/>
              <a:t>phòng</a:t>
            </a:r>
            <a:r>
              <a:rPr lang="en-US" sz="1300" dirty="0"/>
              <a:t>, </a:t>
            </a:r>
            <a:r>
              <a:rPr lang="en-US" sz="1300" dirty="0" err="1"/>
              <a:t>người</a:t>
            </a:r>
            <a:r>
              <a:rPr lang="en-US" sz="1300" dirty="0"/>
              <a:t> </a:t>
            </a:r>
            <a:r>
              <a:rPr lang="en-US" sz="1300" dirty="0" err="1"/>
              <a:t>làm</a:t>
            </a:r>
            <a:r>
              <a:rPr lang="en-US" sz="1300" dirty="0"/>
              <a:t> </a:t>
            </a:r>
            <a:r>
              <a:rPr lang="en-US" sz="1300" dirty="0" err="1"/>
              <a:t>tự</a:t>
            </a:r>
            <a:r>
              <a:rPr lang="en-US" sz="1300" dirty="0"/>
              <a:t> do, </a:t>
            </a:r>
            <a:r>
              <a:rPr lang="en-US" sz="1300" dirty="0" err="1"/>
              <a:t>người</a:t>
            </a:r>
            <a:r>
              <a:rPr lang="en-US" sz="1300" dirty="0"/>
              <a:t> </a:t>
            </a:r>
            <a:r>
              <a:rPr lang="en-US" sz="1300" dirty="0" err="1"/>
              <a:t>dùng</a:t>
            </a:r>
            <a:r>
              <a:rPr lang="en-US" sz="1300" dirty="0"/>
              <a:t> </a:t>
            </a:r>
            <a:r>
              <a:rPr lang="en-US" sz="1300" dirty="0" err="1"/>
              <a:t>phổ</a:t>
            </a:r>
            <a:r>
              <a:rPr lang="en-US" sz="1300" dirty="0"/>
              <a:t> </a:t>
            </a:r>
            <a:r>
              <a:rPr lang="en-US" sz="1300" dirty="0" err="1"/>
              <a:t>thông</a:t>
            </a:r>
            <a:r>
              <a:rPr lang="en-US" sz="1300" dirty="0"/>
              <a:t>.</a:t>
            </a:r>
            <a:endParaRPr 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3048F-97BF-B860-0B00-CE22043C4B8F}"/>
              </a:ext>
            </a:extLst>
          </p:cNvPr>
          <p:cNvSpPr txBox="1"/>
          <p:nvPr/>
        </p:nvSpPr>
        <p:spPr>
          <a:xfrm>
            <a:off x="200839" y="3929254"/>
            <a:ext cx="4502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Mục </a:t>
            </a:r>
            <a:r>
              <a:rPr lang="en-US" b="1" dirty="0" err="1"/>
              <a:t>tiêu</a:t>
            </a:r>
            <a:r>
              <a:rPr lang="en-US" b="1" dirty="0"/>
              <a:t>: </a:t>
            </a:r>
            <a:r>
              <a:rPr lang="en-US" sz="1300" dirty="0"/>
              <a:t>Hoàn </a:t>
            </a:r>
            <a:r>
              <a:rPr lang="en-US" sz="1300" dirty="0" err="1"/>
              <a:t>thiện</a:t>
            </a:r>
            <a:r>
              <a:rPr lang="en-US" sz="1300" dirty="0"/>
              <a:t> </a:t>
            </a:r>
            <a:r>
              <a:rPr lang="en-US" sz="1300" dirty="0" err="1"/>
              <a:t>tính</a:t>
            </a:r>
            <a:r>
              <a:rPr lang="en-US" sz="1300" dirty="0"/>
              <a:t> </a:t>
            </a:r>
            <a:r>
              <a:rPr lang="en-US" sz="1300" dirty="0" err="1"/>
              <a:t>năng</a:t>
            </a:r>
            <a:r>
              <a:rPr lang="en-US" sz="1300" dirty="0"/>
              <a:t> </a:t>
            </a:r>
            <a:r>
              <a:rPr lang="en-US" sz="1300" dirty="0" err="1"/>
              <a:t>cốt</a:t>
            </a:r>
            <a:r>
              <a:rPr lang="en-US" sz="1300" dirty="0"/>
              <a:t> </a:t>
            </a:r>
            <a:r>
              <a:rPr lang="en-US" sz="1300" dirty="0" err="1"/>
              <a:t>lõi</a:t>
            </a:r>
            <a:r>
              <a:rPr lang="en-US" sz="1300" dirty="0"/>
              <a:t>; </a:t>
            </a:r>
            <a:r>
              <a:rPr lang="en-US" sz="1300" dirty="0" err="1"/>
              <a:t>phản</a:t>
            </a:r>
            <a:r>
              <a:rPr lang="en-US" sz="1300" dirty="0"/>
              <a:t> </a:t>
            </a:r>
            <a:r>
              <a:rPr lang="en-US" sz="1300" dirty="0" err="1"/>
              <a:t>hồi</a:t>
            </a:r>
            <a:r>
              <a:rPr lang="en-US" sz="1300" dirty="0"/>
              <a:t> &lt;3 </a:t>
            </a:r>
            <a:r>
              <a:rPr lang="en-US" sz="1300" dirty="0" err="1"/>
              <a:t>giây</a:t>
            </a:r>
            <a:r>
              <a:rPr lang="en-US" sz="1300" dirty="0"/>
              <a:t>; </a:t>
            </a:r>
            <a:r>
              <a:rPr lang="en-US" sz="1300" dirty="0" err="1"/>
              <a:t>giao</a:t>
            </a:r>
            <a:r>
              <a:rPr lang="en-US" sz="1300" dirty="0"/>
              <a:t> </a:t>
            </a:r>
            <a:r>
              <a:rPr lang="en-US" sz="1300" dirty="0" err="1"/>
              <a:t>diện</a:t>
            </a:r>
            <a:r>
              <a:rPr lang="en-US" sz="1300" dirty="0"/>
              <a:t> </a:t>
            </a:r>
            <a:r>
              <a:rPr lang="en-US" sz="1300" dirty="0" err="1"/>
              <a:t>dễ</a:t>
            </a:r>
            <a:r>
              <a:rPr lang="en-US" sz="1300" dirty="0"/>
              <a:t> </a:t>
            </a:r>
            <a:r>
              <a:rPr lang="en-US" sz="1300" dirty="0" err="1"/>
              <a:t>dùng</a:t>
            </a:r>
            <a:r>
              <a:rPr lang="en-US" sz="1300" dirty="0"/>
              <a:t>; </a:t>
            </a:r>
            <a:r>
              <a:rPr lang="en-US" sz="1300" dirty="0" err="1"/>
              <a:t>mức</a:t>
            </a:r>
            <a:r>
              <a:rPr lang="en-US" sz="1300" dirty="0"/>
              <a:t> </a:t>
            </a:r>
            <a:r>
              <a:rPr lang="en-US" sz="1300" dirty="0" err="1"/>
              <a:t>hài</a:t>
            </a:r>
            <a:r>
              <a:rPr lang="en-US" sz="1300" dirty="0"/>
              <a:t> </a:t>
            </a:r>
            <a:r>
              <a:rPr lang="en-US" sz="1300" dirty="0" err="1"/>
              <a:t>lòng</a:t>
            </a:r>
            <a:r>
              <a:rPr lang="en-US" sz="1300" dirty="0"/>
              <a:t> ≥ 85%.</a:t>
            </a:r>
            <a:r>
              <a:rPr lang="en-US" sz="1300" b="1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93052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20143575-3755-DA0F-491E-2C41F643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>
            <a:extLst>
              <a:ext uri="{FF2B5EF4-FFF2-40B4-BE49-F238E27FC236}">
                <a16:creationId xmlns:a16="http://schemas.microsoft.com/office/drawing/2014/main" id="{6F95E67D-6371-9F38-7D5B-8AD217991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600" y="3163350"/>
            <a:ext cx="3093582" cy="15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QUẢN LÍ </a:t>
            </a:r>
            <a:b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</a:br>
            <a:r>
              <a:rPr lang="en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PHẠM VI</a:t>
            </a:r>
            <a:endParaRPr b="1" dirty="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sp>
        <p:nvSpPr>
          <p:cNvPr id="157" name="Google Shape;157;p31">
            <a:extLst>
              <a:ext uri="{FF2B5EF4-FFF2-40B4-BE49-F238E27FC236}">
                <a16:creationId xmlns:a16="http://schemas.microsoft.com/office/drawing/2014/main" id="{5AC31819-F5F7-B109-0FAF-66A99484209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37825" y="460350"/>
            <a:ext cx="1332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9" name="Google Shape;159;p31">
            <a:extLst>
              <a:ext uri="{FF2B5EF4-FFF2-40B4-BE49-F238E27FC236}">
                <a16:creationId xmlns:a16="http://schemas.microsoft.com/office/drawing/2014/main" id="{F3695637-D6CF-0555-61DF-912F5B909C73}"/>
              </a:ext>
            </a:extLst>
          </p:cNvPr>
          <p:cNvCxnSpPr/>
          <p:nvPr/>
        </p:nvCxnSpPr>
        <p:spPr>
          <a:xfrm>
            <a:off x="684225" y="995150"/>
            <a:ext cx="0" cy="231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15F2F0F-5A25-1FD5-4B66-91FBA52A3C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58195" y="555912"/>
            <a:ext cx="4185805" cy="41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1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22E20-826C-91FF-3EBB-20665BBC5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644;p46">
            <a:extLst>
              <a:ext uri="{FF2B5EF4-FFF2-40B4-BE49-F238E27FC236}">
                <a16:creationId xmlns:a16="http://schemas.microsoft.com/office/drawing/2014/main" id="{61AB56BD-A9E4-039A-E555-CAEEF2CEC7D9}"/>
              </a:ext>
            </a:extLst>
          </p:cNvPr>
          <p:cNvSpPr/>
          <p:nvPr/>
        </p:nvSpPr>
        <p:spPr>
          <a:xfrm rot="2700000">
            <a:off x="4142585" y="4336735"/>
            <a:ext cx="647631" cy="676927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54" name="Google Shape;644;p46">
            <a:extLst>
              <a:ext uri="{FF2B5EF4-FFF2-40B4-BE49-F238E27FC236}">
                <a16:creationId xmlns:a16="http://schemas.microsoft.com/office/drawing/2014/main" id="{A73A918E-48F7-8D05-79EF-66ECB7E916C9}"/>
              </a:ext>
            </a:extLst>
          </p:cNvPr>
          <p:cNvSpPr/>
          <p:nvPr/>
        </p:nvSpPr>
        <p:spPr>
          <a:xfrm rot="2700000">
            <a:off x="7221320" y="4336736"/>
            <a:ext cx="647631" cy="676927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43" name="Google Shape;644;p46">
            <a:extLst>
              <a:ext uri="{FF2B5EF4-FFF2-40B4-BE49-F238E27FC236}">
                <a16:creationId xmlns:a16="http://schemas.microsoft.com/office/drawing/2014/main" id="{7B1CB2A4-42A2-69C5-71AB-4C47AD7D32EB}"/>
              </a:ext>
            </a:extLst>
          </p:cNvPr>
          <p:cNvSpPr/>
          <p:nvPr/>
        </p:nvSpPr>
        <p:spPr>
          <a:xfrm rot="2700000">
            <a:off x="1035261" y="4385823"/>
            <a:ext cx="647631" cy="676927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106B8B-522F-D6F8-05AC-9E50BF7FB144}"/>
              </a:ext>
            </a:extLst>
          </p:cNvPr>
          <p:cNvCxnSpPr>
            <a:cxnSpLocks/>
          </p:cNvCxnSpPr>
          <p:nvPr/>
        </p:nvCxnSpPr>
        <p:spPr>
          <a:xfrm flipH="1">
            <a:off x="1084007" y="439115"/>
            <a:ext cx="761637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E4BE8AE-77E2-75A2-B48A-097DBF10DEC9}"/>
              </a:ext>
            </a:extLst>
          </p:cNvPr>
          <p:cNvSpPr txBox="1"/>
          <p:nvPr/>
        </p:nvSpPr>
        <p:spPr>
          <a:xfrm>
            <a:off x="242288" y="789689"/>
            <a:ext cx="506759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r>
              <a:rPr lang="vi-VN" sz="4500" b="1" dirty="0">
                <a:solidFill>
                  <a:schemeClr val="tx1"/>
                </a:solidFill>
              </a:rPr>
              <a:t>QUẢN LÝ PHẠM VI</a:t>
            </a:r>
            <a:endParaRPr lang="en-IN" sz="45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60310-27D2-8992-CDA4-30821B7BE7EB}"/>
              </a:ext>
            </a:extLst>
          </p:cNvPr>
          <p:cNvSpPr txBox="1"/>
          <p:nvPr/>
        </p:nvSpPr>
        <p:spPr>
          <a:xfrm>
            <a:off x="406078" y="1638616"/>
            <a:ext cx="4044415" cy="2639441"/>
          </a:xfrm>
          <a:custGeom>
            <a:avLst/>
            <a:gdLst>
              <a:gd name="connsiteX0" fmla="*/ 0 w 4044415"/>
              <a:gd name="connsiteY0" fmla="*/ 0 h 2639441"/>
              <a:gd name="connsiteX1" fmla="*/ 552737 w 4044415"/>
              <a:gd name="connsiteY1" fmla="*/ 0 h 2639441"/>
              <a:gd name="connsiteX2" fmla="*/ 1226806 w 4044415"/>
              <a:gd name="connsiteY2" fmla="*/ 0 h 2639441"/>
              <a:gd name="connsiteX3" fmla="*/ 1981763 w 4044415"/>
              <a:gd name="connsiteY3" fmla="*/ 0 h 2639441"/>
              <a:gd name="connsiteX4" fmla="*/ 2534500 w 4044415"/>
              <a:gd name="connsiteY4" fmla="*/ 0 h 2639441"/>
              <a:gd name="connsiteX5" fmla="*/ 3168125 w 4044415"/>
              <a:gd name="connsiteY5" fmla="*/ 0 h 2639441"/>
              <a:gd name="connsiteX6" fmla="*/ 4044415 w 4044415"/>
              <a:gd name="connsiteY6" fmla="*/ 0 h 2639441"/>
              <a:gd name="connsiteX7" fmla="*/ 4044415 w 4044415"/>
              <a:gd name="connsiteY7" fmla="*/ 659860 h 2639441"/>
              <a:gd name="connsiteX8" fmla="*/ 4044415 w 4044415"/>
              <a:gd name="connsiteY8" fmla="*/ 1266932 h 2639441"/>
              <a:gd name="connsiteX9" fmla="*/ 4044415 w 4044415"/>
              <a:gd name="connsiteY9" fmla="*/ 1979581 h 2639441"/>
              <a:gd name="connsiteX10" fmla="*/ 4044415 w 4044415"/>
              <a:gd name="connsiteY10" fmla="*/ 2639441 h 2639441"/>
              <a:gd name="connsiteX11" fmla="*/ 3451234 w 4044415"/>
              <a:gd name="connsiteY11" fmla="*/ 2639441 h 2639441"/>
              <a:gd name="connsiteX12" fmla="*/ 2817609 w 4044415"/>
              <a:gd name="connsiteY12" fmla="*/ 2639441 h 2639441"/>
              <a:gd name="connsiteX13" fmla="*/ 2062652 w 4044415"/>
              <a:gd name="connsiteY13" fmla="*/ 2639441 h 2639441"/>
              <a:gd name="connsiteX14" fmla="*/ 1509915 w 4044415"/>
              <a:gd name="connsiteY14" fmla="*/ 2639441 h 2639441"/>
              <a:gd name="connsiteX15" fmla="*/ 957178 w 4044415"/>
              <a:gd name="connsiteY15" fmla="*/ 2639441 h 2639441"/>
              <a:gd name="connsiteX16" fmla="*/ 0 w 4044415"/>
              <a:gd name="connsiteY16" fmla="*/ 2639441 h 2639441"/>
              <a:gd name="connsiteX17" fmla="*/ 0 w 4044415"/>
              <a:gd name="connsiteY17" fmla="*/ 1926792 h 2639441"/>
              <a:gd name="connsiteX18" fmla="*/ 0 w 4044415"/>
              <a:gd name="connsiteY18" fmla="*/ 1346115 h 2639441"/>
              <a:gd name="connsiteX19" fmla="*/ 0 w 4044415"/>
              <a:gd name="connsiteY19" fmla="*/ 712649 h 2639441"/>
              <a:gd name="connsiteX20" fmla="*/ 0 w 4044415"/>
              <a:gd name="connsiteY20" fmla="*/ 0 h 263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4415" h="2639441" extrusionOk="0">
                <a:moveTo>
                  <a:pt x="0" y="0"/>
                </a:moveTo>
                <a:cubicBezTo>
                  <a:pt x="253514" y="-3944"/>
                  <a:pt x="406768" y="8156"/>
                  <a:pt x="552737" y="0"/>
                </a:cubicBezTo>
                <a:cubicBezTo>
                  <a:pt x="698706" y="-8156"/>
                  <a:pt x="924275" y="8409"/>
                  <a:pt x="1226806" y="0"/>
                </a:cubicBezTo>
                <a:cubicBezTo>
                  <a:pt x="1529337" y="-8409"/>
                  <a:pt x="1797778" y="-37013"/>
                  <a:pt x="1981763" y="0"/>
                </a:cubicBezTo>
                <a:cubicBezTo>
                  <a:pt x="2165748" y="37013"/>
                  <a:pt x="2324094" y="19878"/>
                  <a:pt x="2534500" y="0"/>
                </a:cubicBezTo>
                <a:cubicBezTo>
                  <a:pt x="2744906" y="-19878"/>
                  <a:pt x="2940618" y="9979"/>
                  <a:pt x="3168125" y="0"/>
                </a:cubicBezTo>
                <a:cubicBezTo>
                  <a:pt x="3395633" y="-9979"/>
                  <a:pt x="3617653" y="-38426"/>
                  <a:pt x="4044415" y="0"/>
                </a:cubicBezTo>
                <a:cubicBezTo>
                  <a:pt x="4046594" y="187573"/>
                  <a:pt x="4028844" y="386613"/>
                  <a:pt x="4044415" y="659860"/>
                </a:cubicBezTo>
                <a:cubicBezTo>
                  <a:pt x="4059986" y="933107"/>
                  <a:pt x="4026933" y="1040512"/>
                  <a:pt x="4044415" y="1266932"/>
                </a:cubicBezTo>
                <a:cubicBezTo>
                  <a:pt x="4061897" y="1493352"/>
                  <a:pt x="4015169" y="1761591"/>
                  <a:pt x="4044415" y="1979581"/>
                </a:cubicBezTo>
                <a:cubicBezTo>
                  <a:pt x="4073661" y="2197571"/>
                  <a:pt x="4018801" y="2313089"/>
                  <a:pt x="4044415" y="2639441"/>
                </a:cubicBezTo>
                <a:cubicBezTo>
                  <a:pt x="3798992" y="2624419"/>
                  <a:pt x="3651384" y="2666306"/>
                  <a:pt x="3451234" y="2639441"/>
                </a:cubicBezTo>
                <a:cubicBezTo>
                  <a:pt x="3251084" y="2612576"/>
                  <a:pt x="3021928" y="2654807"/>
                  <a:pt x="2817609" y="2639441"/>
                </a:cubicBezTo>
                <a:cubicBezTo>
                  <a:pt x="2613291" y="2624075"/>
                  <a:pt x="2353654" y="2675438"/>
                  <a:pt x="2062652" y="2639441"/>
                </a:cubicBezTo>
                <a:cubicBezTo>
                  <a:pt x="1771650" y="2603444"/>
                  <a:pt x="1682044" y="2621796"/>
                  <a:pt x="1509915" y="2639441"/>
                </a:cubicBezTo>
                <a:cubicBezTo>
                  <a:pt x="1337786" y="2657086"/>
                  <a:pt x="1131461" y="2624127"/>
                  <a:pt x="957178" y="2639441"/>
                </a:cubicBezTo>
                <a:cubicBezTo>
                  <a:pt x="782895" y="2654755"/>
                  <a:pt x="392293" y="2667060"/>
                  <a:pt x="0" y="2639441"/>
                </a:cubicBezTo>
                <a:cubicBezTo>
                  <a:pt x="-7437" y="2455212"/>
                  <a:pt x="1017" y="2081757"/>
                  <a:pt x="0" y="1926792"/>
                </a:cubicBezTo>
                <a:cubicBezTo>
                  <a:pt x="-1017" y="1771827"/>
                  <a:pt x="25853" y="1614163"/>
                  <a:pt x="0" y="1346115"/>
                </a:cubicBezTo>
                <a:cubicBezTo>
                  <a:pt x="-25853" y="1078067"/>
                  <a:pt x="-22153" y="933578"/>
                  <a:pt x="0" y="712649"/>
                </a:cubicBezTo>
                <a:cubicBezTo>
                  <a:pt x="22153" y="491720"/>
                  <a:pt x="7482" y="165224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95399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1"/>
                </a:solidFill>
              </a:rPr>
              <a:t>Khởi tạo dự án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tx1"/>
                </a:solidFill>
              </a:rPr>
              <a:t>Tên dự án: Ứng dụng quản lý chi tiêu cá nhân.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tx1"/>
                </a:solidFill>
              </a:rPr>
              <a:t>Lý do: Người dùng thiếu công cụ ghi chép – thống kê chi tiêu đơn giản, trực quan.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tx1"/>
                </a:solidFill>
              </a:rPr>
              <a:t>Mục tiêu: Tạo ứng dụng gọn nhẹ phục vụ thu–chi, phân loại, thống kê &amp; biểu đồ.</a:t>
            </a:r>
          </a:p>
        </p:txBody>
      </p:sp>
      <p:cxnSp>
        <p:nvCxnSpPr>
          <p:cNvPr id="41" name="Google Shape;642;p46">
            <a:extLst>
              <a:ext uri="{FF2B5EF4-FFF2-40B4-BE49-F238E27FC236}">
                <a16:creationId xmlns:a16="http://schemas.microsoft.com/office/drawing/2014/main" id="{FD68403B-0AA1-8943-E415-D1A2A72C7AE3}"/>
              </a:ext>
            </a:extLst>
          </p:cNvPr>
          <p:cNvCxnSpPr>
            <a:cxnSpLocks/>
          </p:cNvCxnSpPr>
          <p:nvPr/>
        </p:nvCxnSpPr>
        <p:spPr>
          <a:xfrm flipH="1">
            <a:off x="1700073" y="4685760"/>
            <a:ext cx="2433437" cy="169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3C05928-AF07-8850-E3AC-682063FD9FF6}"/>
              </a:ext>
            </a:extLst>
          </p:cNvPr>
          <p:cNvSpPr txBox="1"/>
          <p:nvPr/>
        </p:nvSpPr>
        <p:spPr>
          <a:xfrm>
            <a:off x="4934703" y="1103215"/>
            <a:ext cx="4044416" cy="1531445"/>
          </a:xfrm>
          <a:custGeom>
            <a:avLst/>
            <a:gdLst>
              <a:gd name="connsiteX0" fmla="*/ 0 w 4044416"/>
              <a:gd name="connsiteY0" fmla="*/ 0 h 1531445"/>
              <a:gd name="connsiteX1" fmla="*/ 552737 w 4044416"/>
              <a:gd name="connsiteY1" fmla="*/ 0 h 1531445"/>
              <a:gd name="connsiteX2" fmla="*/ 1307695 w 4044416"/>
              <a:gd name="connsiteY2" fmla="*/ 0 h 1531445"/>
              <a:gd name="connsiteX3" fmla="*/ 2022208 w 4044416"/>
              <a:gd name="connsiteY3" fmla="*/ 0 h 1531445"/>
              <a:gd name="connsiteX4" fmla="*/ 2615389 w 4044416"/>
              <a:gd name="connsiteY4" fmla="*/ 0 h 1531445"/>
              <a:gd name="connsiteX5" fmla="*/ 3208570 w 4044416"/>
              <a:gd name="connsiteY5" fmla="*/ 0 h 1531445"/>
              <a:gd name="connsiteX6" fmla="*/ 4044416 w 4044416"/>
              <a:gd name="connsiteY6" fmla="*/ 0 h 1531445"/>
              <a:gd name="connsiteX7" fmla="*/ 4044416 w 4044416"/>
              <a:gd name="connsiteY7" fmla="*/ 541111 h 1531445"/>
              <a:gd name="connsiteX8" fmla="*/ 4044416 w 4044416"/>
              <a:gd name="connsiteY8" fmla="*/ 1066907 h 1531445"/>
              <a:gd name="connsiteX9" fmla="*/ 4044416 w 4044416"/>
              <a:gd name="connsiteY9" fmla="*/ 1531445 h 1531445"/>
              <a:gd name="connsiteX10" fmla="*/ 3410791 w 4044416"/>
              <a:gd name="connsiteY10" fmla="*/ 1531445 h 1531445"/>
              <a:gd name="connsiteX11" fmla="*/ 2777166 w 4044416"/>
              <a:gd name="connsiteY11" fmla="*/ 1531445 h 1531445"/>
              <a:gd name="connsiteX12" fmla="*/ 2022208 w 4044416"/>
              <a:gd name="connsiteY12" fmla="*/ 1531445 h 1531445"/>
              <a:gd name="connsiteX13" fmla="*/ 1267250 w 4044416"/>
              <a:gd name="connsiteY13" fmla="*/ 1531445 h 1531445"/>
              <a:gd name="connsiteX14" fmla="*/ 633625 w 4044416"/>
              <a:gd name="connsiteY14" fmla="*/ 1531445 h 1531445"/>
              <a:gd name="connsiteX15" fmla="*/ 0 w 4044416"/>
              <a:gd name="connsiteY15" fmla="*/ 1531445 h 1531445"/>
              <a:gd name="connsiteX16" fmla="*/ 0 w 4044416"/>
              <a:gd name="connsiteY16" fmla="*/ 1020963 h 1531445"/>
              <a:gd name="connsiteX17" fmla="*/ 0 w 4044416"/>
              <a:gd name="connsiteY17" fmla="*/ 510482 h 1531445"/>
              <a:gd name="connsiteX18" fmla="*/ 0 w 4044416"/>
              <a:gd name="connsiteY18" fmla="*/ 0 h 153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44416" h="1531445" extrusionOk="0">
                <a:moveTo>
                  <a:pt x="0" y="0"/>
                </a:moveTo>
                <a:cubicBezTo>
                  <a:pt x="114433" y="-2489"/>
                  <a:pt x="426320" y="20096"/>
                  <a:pt x="552737" y="0"/>
                </a:cubicBezTo>
                <a:cubicBezTo>
                  <a:pt x="679154" y="-20096"/>
                  <a:pt x="1006148" y="-26632"/>
                  <a:pt x="1307695" y="0"/>
                </a:cubicBezTo>
                <a:cubicBezTo>
                  <a:pt x="1609242" y="26632"/>
                  <a:pt x="1675611" y="-18637"/>
                  <a:pt x="2022208" y="0"/>
                </a:cubicBezTo>
                <a:cubicBezTo>
                  <a:pt x="2368805" y="18637"/>
                  <a:pt x="2333122" y="17130"/>
                  <a:pt x="2615389" y="0"/>
                </a:cubicBezTo>
                <a:cubicBezTo>
                  <a:pt x="2897656" y="-17130"/>
                  <a:pt x="2913292" y="-12874"/>
                  <a:pt x="3208570" y="0"/>
                </a:cubicBezTo>
                <a:cubicBezTo>
                  <a:pt x="3503848" y="12874"/>
                  <a:pt x="3862070" y="26113"/>
                  <a:pt x="4044416" y="0"/>
                </a:cubicBezTo>
                <a:cubicBezTo>
                  <a:pt x="4035937" y="201228"/>
                  <a:pt x="4061335" y="301529"/>
                  <a:pt x="4044416" y="541111"/>
                </a:cubicBezTo>
                <a:cubicBezTo>
                  <a:pt x="4027497" y="780693"/>
                  <a:pt x="4069709" y="847020"/>
                  <a:pt x="4044416" y="1066907"/>
                </a:cubicBezTo>
                <a:cubicBezTo>
                  <a:pt x="4019123" y="1286794"/>
                  <a:pt x="4063823" y="1312770"/>
                  <a:pt x="4044416" y="1531445"/>
                </a:cubicBezTo>
                <a:cubicBezTo>
                  <a:pt x="3769026" y="1500748"/>
                  <a:pt x="3572400" y="1526104"/>
                  <a:pt x="3410791" y="1531445"/>
                </a:cubicBezTo>
                <a:cubicBezTo>
                  <a:pt x="3249182" y="1536786"/>
                  <a:pt x="3083985" y="1520356"/>
                  <a:pt x="2777166" y="1531445"/>
                </a:cubicBezTo>
                <a:cubicBezTo>
                  <a:pt x="2470348" y="1542534"/>
                  <a:pt x="2282304" y="1505003"/>
                  <a:pt x="2022208" y="1531445"/>
                </a:cubicBezTo>
                <a:cubicBezTo>
                  <a:pt x="1762112" y="1557887"/>
                  <a:pt x="1541150" y="1511069"/>
                  <a:pt x="1267250" y="1531445"/>
                </a:cubicBezTo>
                <a:cubicBezTo>
                  <a:pt x="993350" y="1551821"/>
                  <a:pt x="765549" y="1504764"/>
                  <a:pt x="633625" y="1531445"/>
                </a:cubicBezTo>
                <a:cubicBezTo>
                  <a:pt x="501702" y="1558126"/>
                  <a:pt x="198865" y="1551318"/>
                  <a:pt x="0" y="1531445"/>
                </a:cubicBezTo>
                <a:cubicBezTo>
                  <a:pt x="-21900" y="1341271"/>
                  <a:pt x="10330" y="1125428"/>
                  <a:pt x="0" y="1020963"/>
                </a:cubicBezTo>
                <a:cubicBezTo>
                  <a:pt x="-10330" y="916498"/>
                  <a:pt x="-1069" y="716750"/>
                  <a:pt x="0" y="510482"/>
                </a:cubicBezTo>
                <a:cubicBezTo>
                  <a:pt x="1069" y="304214"/>
                  <a:pt x="-13522" y="14389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578637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1"/>
                </a:solidFill>
              </a:rPr>
              <a:t>Thời gian &amp; Nguồn lực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tx1"/>
                </a:solidFill>
              </a:rPr>
              <a:t>Thời gian: </a:t>
            </a:r>
            <a:r>
              <a:rPr lang="vi-VN" sz="1600" b="1" dirty="0">
                <a:solidFill>
                  <a:schemeClr val="tx1"/>
                </a:solidFill>
              </a:rPr>
              <a:t>8 tuần</a:t>
            </a:r>
            <a:r>
              <a:rPr lang="vi-VN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tx1"/>
                </a:solidFill>
              </a:rPr>
              <a:t>Nhân sự: 7 người (PM, BA, FE, BE, UI/UX, QA).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5D857-C407-A392-60DC-2BA050DCD269}"/>
              </a:ext>
            </a:extLst>
          </p:cNvPr>
          <p:cNvSpPr txBox="1"/>
          <p:nvPr/>
        </p:nvSpPr>
        <p:spPr>
          <a:xfrm>
            <a:off x="4892194" y="2787049"/>
            <a:ext cx="4044416" cy="2270109"/>
          </a:xfrm>
          <a:custGeom>
            <a:avLst/>
            <a:gdLst>
              <a:gd name="connsiteX0" fmla="*/ 0 w 4044416"/>
              <a:gd name="connsiteY0" fmla="*/ 0 h 2270109"/>
              <a:gd name="connsiteX1" fmla="*/ 552737 w 4044416"/>
              <a:gd name="connsiteY1" fmla="*/ 0 h 2270109"/>
              <a:gd name="connsiteX2" fmla="*/ 1307695 w 4044416"/>
              <a:gd name="connsiteY2" fmla="*/ 0 h 2270109"/>
              <a:gd name="connsiteX3" fmla="*/ 2022208 w 4044416"/>
              <a:gd name="connsiteY3" fmla="*/ 0 h 2270109"/>
              <a:gd name="connsiteX4" fmla="*/ 2615389 w 4044416"/>
              <a:gd name="connsiteY4" fmla="*/ 0 h 2270109"/>
              <a:gd name="connsiteX5" fmla="*/ 3208570 w 4044416"/>
              <a:gd name="connsiteY5" fmla="*/ 0 h 2270109"/>
              <a:gd name="connsiteX6" fmla="*/ 4044416 w 4044416"/>
              <a:gd name="connsiteY6" fmla="*/ 0 h 2270109"/>
              <a:gd name="connsiteX7" fmla="*/ 4044416 w 4044416"/>
              <a:gd name="connsiteY7" fmla="*/ 612929 h 2270109"/>
              <a:gd name="connsiteX8" fmla="*/ 4044416 w 4044416"/>
              <a:gd name="connsiteY8" fmla="*/ 1203158 h 2270109"/>
              <a:gd name="connsiteX9" fmla="*/ 4044416 w 4044416"/>
              <a:gd name="connsiteY9" fmla="*/ 2270109 h 2270109"/>
              <a:gd name="connsiteX10" fmla="*/ 3410791 w 4044416"/>
              <a:gd name="connsiteY10" fmla="*/ 2270109 h 2270109"/>
              <a:gd name="connsiteX11" fmla="*/ 2777166 w 4044416"/>
              <a:gd name="connsiteY11" fmla="*/ 2270109 h 2270109"/>
              <a:gd name="connsiteX12" fmla="*/ 2022208 w 4044416"/>
              <a:gd name="connsiteY12" fmla="*/ 2270109 h 2270109"/>
              <a:gd name="connsiteX13" fmla="*/ 1267250 w 4044416"/>
              <a:gd name="connsiteY13" fmla="*/ 2270109 h 2270109"/>
              <a:gd name="connsiteX14" fmla="*/ 633625 w 4044416"/>
              <a:gd name="connsiteY14" fmla="*/ 2270109 h 2270109"/>
              <a:gd name="connsiteX15" fmla="*/ 0 w 4044416"/>
              <a:gd name="connsiteY15" fmla="*/ 2270109 h 2270109"/>
              <a:gd name="connsiteX16" fmla="*/ 0 w 4044416"/>
              <a:gd name="connsiteY16" fmla="*/ 1702582 h 2270109"/>
              <a:gd name="connsiteX17" fmla="*/ 0 w 4044416"/>
              <a:gd name="connsiteY17" fmla="*/ 1135055 h 2270109"/>
              <a:gd name="connsiteX18" fmla="*/ 0 w 4044416"/>
              <a:gd name="connsiteY18" fmla="*/ 544826 h 2270109"/>
              <a:gd name="connsiteX19" fmla="*/ 0 w 4044416"/>
              <a:gd name="connsiteY19" fmla="*/ 0 h 227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44416" h="2270109" extrusionOk="0">
                <a:moveTo>
                  <a:pt x="0" y="0"/>
                </a:moveTo>
                <a:cubicBezTo>
                  <a:pt x="114433" y="-2489"/>
                  <a:pt x="426320" y="20096"/>
                  <a:pt x="552737" y="0"/>
                </a:cubicBezTo>
                <a:cubicBezTo>
                  <a:pt x="679154" y="-20096"/>
                  <a:pt x="1006148" y="-26632"/>
                  <a:pt x="1307695" y="0"/>
                </a:cubicBezTo>
                <a:cubicBezTo>
                  <a:pt x="1609242" y="26632"/>
                  <a:pt x="1675611" y="-18637"/>
                  <a:pt x="2022208" y="0"/>
                </a:cubicBezTo>
                <a:cubicBezTo>
                  <a:pt x="2368805" y="18637"/>
                  <a:pt x="2333122" y="17130"/>
                  <a:pt x="2615389" y="0"/>
                </a:cubicBezTo>
                <a:cubicBezTo>
                  <a:pt x="2897656" y="-17130"/>
                  <a:pt x="2913292" y="-12874"/>
                  <a:pt x="3208570" y="0"/>
                </a:cubicBezTo>
                <a:cubicBezTo>
                  <a:pt x="3503848" y="12874"/>
                  <a:pt x="3862070" y="26113"/>
                  <a:pt x="4044416" y="0"/>
                </a:cubicBezTo>
                <a:cubicBezTo>
                  <a:pt x="4048282" y="266455"/>
                  <a:pt x="4026208" y="368802"/>
                  <a:pt x="4044416" y="612929"/>
                </a:cubicBezTo>
                <a:cubicBezTo>
                  <a:pt x="4062624" y="857056"/>
                  <a:pt x="4042960" y="1021635"/>
                  <a:pt x="4044416" y="1203158"/>
                </a:cubicBezTo>
                <a:cubicBezTo>
                  <a:pt x="4045872" y="1384681"/>
                  <a:pt x="4067895" y="2046803"/>
                  <a:pt x="4044416" y="2270109"/>
                </a:cubicBezTo>
                <a:cubicBezTo>
                  <a:pt x="3769026" y="2239412"/>
                  <a:pt x="3572400" y="2264768"/>
                  <a:pt x="3410791" y="2270109"/>
                </a:cubicBezTo>
                <a:cubicBezTo>
                  <a:pt x="3249182" y="2275450"/>
                  <a:pt x="3083985" y="2259020"/>
                  <a:pt x="2777166" y="2270109"/>
                </a:cubicBezTo>
                <a:cubicBezTo>
                  <a:pt x="2470348" y="2281198"/>
                  <a:pt x="2282304" y="2243667"/>
                  <a:pt x="2022208" y="2270109"/>
                </a:cubicBezTo>
                <a:cubicBezTo>
                  <a:pt x="1762112" y="2296551"/>
                  <a:pt x="1541150" y="2249733"/>
                  <a:pt x="1267250" y="2270109"/>
                </a:cubicBezTo>
                <a:cubicBezTo>
                  <a:pt x="993350" y="2290485"/>
                  <a:pt x="765549" y="2243428"/>
                  <a:pt x="633625" y="2270109"/>
                </a:cubicBezTo>
                <a:cubicBezTo>
                  <a:pt x="501702" y="2296790"/>
                  <a:pt x="198865" y="2289982"/>
                  <a:pt x="0" y="2270109"/>
                </a:cubicBezTo>
                <a:cubicBezTo>
                  <a:pt x="-25902" y="2004129"/>
                  <a:pt x="7255" y="1965966"/>
                  <a:pt x="0" y="1702582"/>
                </a:cubicBezTo>
                <a:cubicBezTo>
                  <a:pt x="-7255" y="1439198"/>
                  <a:pt x="-18507" y="1398379"/>
                  <a:pt x="0" y="1135055"/>
                </a:cubicBezTo>
                <a:cubicBezTo>
                  <a:pt x="18507" y="871731"/>
                  <a:pt x="19480" y="754989"/>
                  <a:pt x="0" y="544826"/>
                </a:cubicBezTo>
                <a:cubicBezTo>
                  <a:pt x="-19480" y="334663"/>
                  <a:pt x="-3995" y="258798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578637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bg1"/>
                </a:solidFill>
                <a:latin typeface="Archivo" pitchFamily="2" charset="0"/>
                <a:cs typeface="Archivo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1600" b="1" dirty="0">
                <a:solidFill>
                  <a:schemeClr val="tx1"/>
                </a:solidFill>
              </a:rPr>
              <a:t>Công nghệ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 err="1">
                <a:solidFill>
                  <a:schemeClr val="tx1"/>
                </a:solidFill>
              </a:rPr>
              <a:t>Frontend</a:t>
            </a:r>
            <a:r>
              <a:rPr lang="vi-VN" sz="1600" dirty="0">
                <a:solidFill>
                  <a:schemeClr val="tx1"/>
                </a:solidFill>
              </a:rPr>
              <a:t>: </a:t>
            </a:r>
            <a:r>
              <a:rPr lang="vi-VN" sz="1600" dirty="0" err="1">
                <a:solidFill>
                  <a:schemeClr val="tx1"/>
                </a:solidFill>
              </a:rPr>
              <a:t>ReactJS</a:t>
            </a:r>
            <a:endParaRPr lang="vi-V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 err="1">
                <a:solidFill>
                  <a:schemeClr val="tx1"/>
                </a:solidFill>
              </a:rPr>
              <a:t>Backend</a:t>
            </a:r>
            <a:r>
              <a:rPr lang="vi-VN" sz="1600" dirty="0">
                <a:solidFill>
                  <a:schemeClr val="tx1"/>
                </a:solidFill>
              </a:rPr>
              <a:t>: </a:t>
            </a:r>
            <a:r>
              <a:rPr lang="vi-VN" sz="1600" dirty="0" err="1">
                <a:solidFill>
                  <a:schemeClr val="tx1"/>
                </a:solidFill>
              </a:rPr>
              <a:t>NodeJS</a:t>
            </a:r>
            <a:r>
              <a:rPr lang="vi-VN" sz="1600" dirty="0">
                <a:solidFill>
                  <a:schemeClr val="tx1"/>
                </a:solidFill>
              </a:rPr>
              <a:t>, </a:t>
            </a:r>
            <a:r>
              <a:rPr lang="vi-VN" sz="1600" dirty="0" err="1">
                <a:solidFill>
                  <a:schemeClr val="tx1"/>
                </a:solidFill>
              </a:rPr>
              <a:t>ExpressJS</a:t>
            </a:r>
            <a:endParaRPr lang="vi-V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 err="1">
                <a:solidFill>
                  <a:schemeClr val="tx1"/>
                </a:solidFill>
              </a:rPr>
              <a:t>Database</a:t>
            </a:r>
            <a:r>
              <a:rPr lang="vi-VN" sz="1600" dirty="0">
                <a:solidFill>
                  <a:schemeClr val="tx1"/>
                </a:solidFill>
              </a:rPr>
              <a:t>: </a:t>
            </a:r>
            <a:r>
              <a:rPr lang="vi-VN" sz="1600" dirty="0" err="1">
                <a:solidFill>
                  <a:schemeClr val="tx1"/>
                </a:solidFill>
              </a:rPr>
              <a:t>MongoDB</a:t>
            </a:r>
            <a:endParaRPr lang="vi-V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tx1"/>
                </a:solidFill>
              </a:rPr>
              <a:t>Thiết kế giao diện: </a:t>
            </a:r>
            <a:r>
              <a:rPr lang="vi-VN" sz="1600" dirty="0" err="1">
                <a:solidFill>
                  <a:schemeClr val="tx1"/>
                </a:solidFill>
              </a:rPr>
              <a:t>Figma</a:t>
            </a:r>
            <a:endParaRPr lang="vi-V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tx1"/>
                </a:solidFill>
              </a:rPr>
              <a:t>Quản lý mã nguồn: </a:t>
            </a:r>
            <a:r>
              <a:rPr lang="vi-VN" sz="1600" dirty="0" err="1">
                <a:solidFill>
                  <a:schemeClr val="tx1"/>
                </a:solidFill>
              </a:rPr>
              <a:t>GitHub</a:t>
            </a:r>
            <a:endParaRPr lang="vi-V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7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1022E-16 L 0.02327 1.11022E-1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02326 3.7037E-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83951E-6 L 0.02327 2.83951E-6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83951E-6 L 0.02327 2.83951E-6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43" grpId="0" animBg="1"/>
      <p:bldP spid="2" grpId="0"/>
      <p:bldP spid="2" grpId="1"/>
      <p:bldP spid="3" grpId="0" animBg="1"/>
      <p:bldP spid="3" grpId="1" animBg="1"/>
      <p:bldP spid="42" grpId="0" animBg="1"/>
      <p:bldP spid="42" grpId="1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C520D7B0-9DFD-05EF-5034-77E5CAF82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4">
            <a:extLst>
              <a:ext uri="{FF2B5EF4-FFF2-40B4-BE49-F238E27FC236}">
                <a16:creationId xmlns:a16="http://schemas.microsoft.com/office/drawing/2014/main" id="{C0384C34-1717-5821-939A-E600811620F4}"/>
              </a:ext>
            </a:extLst>
          </p:cNvPr>
          <p:cNvCxnSpPr/>
          <p:nvPr/>
        </p:nvCxnSpPr>
        <p:spPr>
          <a:xfrm>
            <a:off x="557100" y="678600"/>
            <a:ext cx="80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06;p25">
            <a:extLst>
              <a:ext uri="{FF2B5EF4-FFF2-40B4-BE49-F238E27FC236}">
                <a16:creationId xmlns:a16="http://schemas.microsoft.com/office/drawing/2014/main" id="{CCE7FDD7-D913-92BF-9157-4B85C13F819C}"/>
              </a:ext>
            </a:extLst>
          </p:cNvPr>
          <p:cNvSpPr txBox="1">
            <a:spLocks/>
          </p:cNvSpPr>
          <p:nvPr/>
        </p:nvSpPr>
        <p:spPr>
          <a:xfrm>
            <a:off x="2382544" y="77558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3800" b="0" i="0" u="none" strike="noStrike" cap="none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unnel Display"/>
              <a:buNone/>
              <a:defRPr sz="5200" b="0" i="0" u="none" strike="noStrike" cap="none">
                <a:solidFill>
                  <a:srgbClr val="191919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9pPr>
          </a:lstStyle>
          <a:p>
            <a:r>
              <a:rPr lang="en-US" b="1" dirty="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MỤC TIÊU SMART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FF499-D711-26D7-724E-45C0E4088D25}"/>
              </a:ext>
            </a:extLst>
          </p:cNvPr>
          <p:cNvSpPr txBox="1"/>
          <p:nvPr/>
        </p:nvSpPr>
        <p:spPr>
          <a:xfrm>
            <a:off x="642823" y="1660392"/>
            <a:ext cx="808486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b="0" i="0" dirty="0">
                <a:solidFill>
                  <a:srgbClr val="000000"/>
                </a:solidFill>
                <a:effectLst/>
                <a:latin typeface="TimesNewRomanPSMT"/>
              </a:rPr>
              <a:t>Để đảm bảo dự án được xác định rõ ràng và có thể đánh giá được, nhóm sử dụng nguyên tắc SMART </a:t>
            </a:r>
            <a:r>
              <a:rPr lang="vi-VN" sz="1800" dirty="0">
                <a:latin typeface="TimesNewRomanPSMT"/>
              </a:rPr>
              <a:t>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NewRomanPSMT"/>
              </a:rPr>
              <a:t>(Cụ thể – Đo lường được – Khả thi – Liên quan – Thời hạn rõ ràng) để xây dựng hệ thống mục tiêu</a:t>
            </a:r>
            <a:r>
              <a:rPr lang="vi-VN" sz="1400" b="0" i="0" dirty="0">
                <a:solidFill>
                  <a:srgbClr val="000000"/>
                </a:solidFill>
                <a:effectLst/>
                <a:latin typeface="TimesNewRomanPSMT"/>
              </a:rPr>
              <a:t>:</a:t>
            </a:r>
            <a:r>
              <a:rPr lang="vi-VN" dirty="0"/>
              <a:t> </a:t>
            </a:r>
            <a:br>
              <a:rPr lang="vi-VN" dirty="0"/>
            </a:br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134C6A-E141-D14B-9842-C3B8681E4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91298"/>
              </p:ext>
            </p:extLst>
          </p:nvPr>
        </p:nvGraphicFramePr>
        <p:xfrm>
          <a:off x="841663" y="5328364"/>
          <a:ext cx="7460673" cy="2631248"/>
        </p:xfrm>
        <a:graphic>
          <a:graphicData uri="http://schemas.openxmlformats.org/drawingml/2006/table">
            <a:tbl>
              <a:tblPr>
                <a:tableStyleId>{1DB0AACA-BE87-4FAA-883E-71A35F7A2635}</a:tableStyleId>
              </a:tblPr>
              <a:tblGrid>
                <a:gridCol w="1477899">
                  <a:extLst>
                    <a:ext uri="{9D8B030D-6E8A-4147-A177-3AD203B41FA5}">
                      <a16:colId xmlns:a16="http://schemas.microsoft.com/office/drawing/2014/main" val="1861168533"/>
                    </a:ext>
                  </a:extLst>
                </a:gridCol>
                <a:gridCol w="5982774">
                  <a:extLst>
                    <a:ext uri="{9D8B030D-6E8A-4147-A177-3AD203B41FA5}">
                      <a16:colId xmlns:a16="http://schemas.microsoft.com/office/drawing/2014/main" val="1356707523"/>
                    </a:ext>
                  </a:extLst>
                </a:gridCol>
              </a:tblGrid>
              <a:tr h="41230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Tiêu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chí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Nội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dung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cốt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lõi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014685590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u="none" dirty="0">
                          <a:solidFill>
                            <a:srgbClr val="1F1F1F"/>
                          </a:solidFill>
                          <a:effectLst/>
                        </a:rPr>
                        <a:t>S (</a:t>
                      </a:r>
                      <a:r>
                        <a:rPr lang="en-US" sz="1100" b="1" u="none" dirty="0" err="1">
                          <a:solidFill>
                            <a:srgbClr val="1F1F1F"/>
                          </a:solidFill>
                          <a:effectLst/>
                        </a:rPr>
                        <a:t>Cụ</a:t>
                      </a:r>
                      <a:r>
                        <a:rPr lang="en-US" sz="1100" b="1" u="none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u="none" dirty="0" err="1">
                          <a:solidFill>
                            <a:srgbClr val="1F1F1F"/>
                          </a:solidFill>
                          <a:effectLst/>
                        </a:rPr>
                        <a:t>thể</a:t>
                      </a:r>
                      <a:r>
                        <a:rPr lang="en-US" sz="1100" b="1" u="none" dirty="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 sz="1100" u="none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Xây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dựng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Web App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cho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phép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đăng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ký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ghi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chép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-chi,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phân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loại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và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xem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biểu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đồ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thống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kê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865827991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vi-VN" sz="1100" b="1" dirty="0">
                          <a:solidFill>
                            <a:srgbClr val="1F1F1F"/>
                          </a:solidFill>
                          <a:effectLst/>
                        </a:rPr>
                        <a:t>M (Đo lường)</a:t>
                      </a:r>
                      <a:endParaRPr lang="vi-VN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Hoàn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thiện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tối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thiểu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8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chức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năng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chính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;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đạt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90% test case;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thời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gian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phản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hồi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&lt; 2s.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340051900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A (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Khả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thi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hiện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bởi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nhóm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7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sinh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viên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dùng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công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nghệ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ReactJS &amp; NodeJS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quen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thuộc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950578061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R (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1F1F1F"/>
                          </a:solidFill>
                          <a:effectLst/>
                        </a:rPr>
                        <a:t>tế</a:t>
                      </a: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Phù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hợp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môn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Quản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trị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dự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án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CNTT,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giải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quyết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nhu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cầu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quản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lý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tài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chính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cá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nhân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thực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tế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266614277"/>
                  </a:ext>
                </a:extLst>
              </a:tr>
              <a:tr h="44378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T (Thời hạn)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Hoàn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thành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trong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08 </a:t>
                      </a:r>
                      <a:r>
                        <a:rPr lang="en-US" sz="1100" b="0" dirty="0" err="1">
                          <a:solidFill>
                            <a:srgbClr val="1F1F1F"/>
                          </a:solidFill>
                          <a:effectLst/>
                        </a:rPr>
                        <a:t>tuần</a:t>
                      </a:r>
                      <a:r>
                        <a:rPr lang="en-US" sz="1100" b="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(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Khởi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tạo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lập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kế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hoạch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phát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triển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kiểm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thử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nghiệm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1F1F1F"/>
                          </a:solidFill>
                          <a:effectLst/>
                        </a:rPr>
                        <a:t>thu</a:t>
                      </a:r>
                      <a:r>
                        <a:rPr lang="en-US" sz="1100" dirty="0">
                          <a:solidFill>
                            <a:srgbClr val="1F1F1F"/>
                          </a:solidFill>
                          <a:effectLst/>
                        </a:rPr>
                        <a:t>).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4247080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39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for Business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3723</Words>
  <Application>Microsoft Office PowerPoint</Application>
  <PresentationFormat>On-screen Show (16:9)</PresentationFormat>
  <Paragraphs>541</Paragraphs>
  <Slides>40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8" baseType="lpstr">
      <vt:lpstr>Montserrat</vt:lpstr>
      <vt:lpstr>Archivo</vt:lpstr>
      <vt:lpstr>Times New Roman</vt:lpstr>
      <vt:lpstr>DM Sans</vt:lpstr>
      <vt:lpstr>Noto Sans Light</vt:lpstr>
      <vt:lpstr>Arial</vt:lpstr>
      <vt:lpstr>Calibri</vt:lpstr>
      <vt:lpstr>Google Sans Text</vt:lpstr>
      <vt:lpstr>TimesNewRomanPSMT</vt:lpstr>
      <vt:lpstr>Inter</vt:lpstr>
      <vt:lpstr>Funnel Display</vt:lpstr>
      <vt:lpstr>Abadi</vt:lpstr>
      <vt:lpstr>Inter Light</vt:lpstr>
      <vt:lpstr>Microsoft YaHei</vt:lpstr>
      <vt:lpstr>Wingdings</vt:lpstr>
      <vt:lpstr>Nunito Light</vt:lpstr>
      <vt:lpstr>Roboto</vt:lpstr>
      <vt:lpstr>Minimalist for Business by Slidesgo</vt:lpstr>
      <vt:lpstr>PowerPoint Presentation</vt:lpstr>
      <vt:lpstr>PowerPoint Presentation</vt:lpstr>
      <vt:lpstr>PowerPoint Presentation</vt:lpstr>
      <vt:lpstr>PowerPoint Presentation</vt:lpstr>
      <vt:lpstr>GIỚI THIỆU VỀ DỰ ÁN</vt:lpstr>
      <vt:lpstr>GIỚI THIỆU VỀ DỰ ÁN</vt:lpstr>
      <vt:lpstr>QUẢN LÍ  PHẠM VI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LỰA CHỌN  PHƯƠNG ÁN  ĐẦU TƯ</vt:lpstr>
      <vt:lpstr>PowerPoint Presentation</vt:lpstr>
      <vt:lpstr>So sánh hiệu quả tài chính</vt:lpstr>
      <vt:lpstr>QUẢN LÝ THỜI GIAN</vt:lpstr>
      <vt:lpstr>PowerPoint Presentation</vt:lpstr>
      <vt:lpstr>QUẢN LÍ  CHI PHÍ</vt:lpstr>
      <vt:lpstr>PowerPoint Presentation</vt:lpstr>
      <vt:lpstr>QUẢN LÍ CHẤT LƯỢNG</vt:lpstr>
      <vt:lpstr>PowerPoint Presentation</vt:lpstr>
      <vt:lpstr>QUẢN LÍ NGUỒN NHÂN LỰC</vt:lpstr>
      <vt:lpstr>PowerPoint Presentation</vt:lpstr>
      <vt:lpstr>QUẢN LÝ TRUYỀN THÔNG</vt:lpstr>
      <vt:lpstr>PowerPoint Presentation</vt:lpstr>
      <vt:lpstr>QUẢN LÍ  RỦI RO</vt:lpstr>
      <vt:lpstr>PowerPoint Presentation</vt:lpstr>
      <vt:lpstr>QUẢN LÝ MUA SẮM</vt:lpstr>
      <vt:lpstr>QUẢN LÝ MUA SẮM &amp; TỐI ƯU CHI PHÍ</vt:lpstr>
      <vt:lpstr>QUẢN LÍ  TÍCH HỢP</vt:lpstr>
      <vt:lpstr>Minh chứng kiểm soát phạm vi &amp; chi phí</vt:lpstr>
      <vt:lpstr>KẾT THÚC DỰ ÁN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G15</dc:creator>
  <cp:lastModifiedBy>le cuong</cp:lastModifiedBy>
  <cp:revision>7</cp:revision>
  <dcterms:modified xsi:type="dcterms:W3CDTF">2025-11-25T02:25:34Z</dcterms:modified>
</cp:coreProperties>
</file>